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02" r:id="rId2"/>
    <p:sldId id="257" r:id="rId3"/>
    <p:sldId id="258" r:id="rId4"/>
    <p:sldId id="259" r:id="rId5"/>
    <p:sldId id="260" r:id="rId6"/>
    <p:sldId id="261" r:id="rId7"/>
    <p:sldId id="262" r:id="rId8"/>
    <p:sldId id="263" r:id="rId9"/>
    <p:sldId id="269" r:id="rId10"/>
    <p:sldId id="264" r:id="rId11"/>
    <p:sldId id="265" r:id="rId12"/>
    <p:sldId id="266" r:id="rId13"/>
    <p:sldId id="268" r:id="rId14"/>
    <p:sldId id="270" r:id="rId15"/>
    <p:sldId id="271" r:id="rId16"/>
    <p:sldId id="272" r:id="rId17"/>
    <p:sldId id="279" r:id="rId18"/>
    <p:sldId id="273" r:id="rId19"/>
    <p:sldId id="280" r:id="rId20"/>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9" autoAdjust="0"/>
    <p:restoredTop sz="94660" autoAdjust="0"/>
  </p:normalViewPr>
  <p:slideViewPr>
    <p:cSldViewPr snapToGrid="0">
      <p:cViewPr>
        <p:scale>
          <a:sx n="56" d="100"/>
          <a:sy n="56" d="100"/>
        </p:scale>
        <p:origin x="-408" y="-19"/>
      </p:cViewPr>
      <p:guideLst>
        <p:guide orient="horz" pos="2160"/>
        <p:guide pos="3840"/>
      </p:guideLst>
    </p:cSldViewPr>
  </p:slideViewPr>
  <p:outlineViewPr>
    <p:cViewPr>
      <p:scale>
        <a:sx n="33" d="100"/>
        <a:sy n="33" d="100"/>
      </p:scale>
      <p:origin x="53" y="480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9D189B-94C6-473F-AAFD-F6FEAFB42508}" type="datetimeFigureOut">
              <a:rPr lang="es-AR" smtClean="0"/>
              <a:t>08/05/2018</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AA2A48-B005-4C9D-AD88-3E145434F0BB}" type="slidenum">
              <a:rPr lang="es-AR" smtClean="0"/>
              <a:t>‹Nº›</a:t>
            </a:fld>
            <a:endParaRPr lang="es-AR"/>
          </a:p>
        </p:txBody>
      </p:sp>
    </p:spTree>
    <p:extLst>
      <p:ext uri="{BB962C8B-B14F-4D97-AF65-F5344CB8AC3E}">
        <p14:creationId xmlns:p14="http://schemas.microsoft.com/office/powerpoint/2010/main" val="3542410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a:p>
        </p:txBody>
      </p:sp>
      <p:sp>
        <p:nvSpPr>
          <p:cNvPr id="4" name="Marcador de número de diapositiva 3"/>
          <p:cNvSpPr>
            <a:spLocks noGrp="1"/>
          </p:cNvSpPr>
          <p:nvPr>
            <p:ph type="sldNum" sz="quarter" idx="10"/>
          </p:nvPr>
        </p:nvSpPr>
        <p:spPr/>
        <p:txBody>
          <a:bodyPr/>
          <a:lstStyle/>
          <a:p>
            <a:fld id="{EBAA2A48-B005-4C9D-AD88-3E145434F0BB}" type="slidenum">
              <a:rPr lang="es-AR" smtClean="0"/>
              <a:t>2</a:t>
            </a:fld>
            <a:endParaRPr lang="es-AR"/>
          </a:p>
        </p:txBody>
      </p:sp>
    </p:spTree>
    <p:extLst>
      <p:ext uri="{BB962C8B-B14F-4D97-AF65-F5344CB8AC3E}">
        <p14:creationId xmlns:p14="http://schemas.microsoft.com/office/powerpoint/2010/main" val="3350926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AR"/>
          </a:p>
        </p:txBody>
      </p:sp>
      <p:sp>
        <p:nvSpPr>
          <p:cNvPr id="4" name="Marcador de fecha 3"/>
          <p:cNvSpPr>
            <a:spLocks noGrp="1"/>
          </p:cNvSpPr>
          <p:nvPr>
            <p:ph type="dt" sz="half" idx="10"/>
          </p:nvPr>
        </p:nvSpPr>
        <p:spPr/>
        <p:txBody>
          <a:bodyPr/>
          <a:lstStyle/>
          <a:p>
            <a:fld id="{010137BC-263B-4221-BE61-85246D2E1977}" type="datetime1">
              <a:rPr lang="es-AR" smtClean="0"/>
              <a:t>08/05/2018</a:t>
            </a:fld>
            <a:endParaRPr lang="es-AR"/>
          </a:p>
        </p:txBody>
      </p:sp>
      <p:sp>
        <p:nvSpPr>
          <p:cNvPr id="5" name="Marcador de pie de página 4"/>
          <p:cNvSpPr>
            <a:spLocks noGrp="1"/>
          </p:cNvSpPr>
          <p:nvPr>
            <p:ph type="ftr" sz="quarter" idx="11"/>
          </p:nvPr>
        </p:nvSpPr>
        <p:spPr/>
        <p:txBody>
          <a:bodyPr/>
          <a:lstStyle/>
          <a:p>
            <a:r>
              <a:rPr lang="es-AR" smtClean="0"/>
              <a:t>Dr. Santiago Toribio - storibio@caucion.com.ar</a:t>
            </a:r>
            <a:endParaRPr lang="es-AR"/>
          </a:p>
        </p:txBody>
      </p:sp>
      <p:sp>
        <p:nvSpPr>
          <p:cNvPr id="6" name="Marcador de número de diapositiva 5"/>
          <p:cNvSpPr>
            <a:spLocks noGrp="1"/>
          </p:cNvSpPr>
          <p:nvPr>
            <p:ph type="sldNum" sz="quarter" idx="12"/>
          </p:nvPr>
        </p:nvSpPr>
        <p:spPr/>
        <p:txBody>
          <a:bodyPr/>
          <a:lstStyle/>
          <a:p>
            <a:fld id="{5D0E4275-948E-4D50-A7F3-8BE34090FF0F}" type="slidenum">
              <a:rPr lang="es-AR" smtClean="0"/>
              <a:t>‹Nº›</a:t>
            </a:fld>
            <a:endParaRPr lang="es-AR"/>
          </a:p>
        </p:txBody>
      </p:sp>
    </p:spTree>
    <p:extLst>
      <p:ext uri="{BB962C8B-B14F-4D97-AF65-F5344CB8AC3E}">
        <p14:creationId xmlns:p14="http://schemas.microsoft.com/office/powerpoint/2010/main" val="507903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7EB03F1D-8837-4C94-9335-8F649078A638}" type="datetime1">
              <a:rPr lang="es-AR" smtClean="0"/>
              <a:t>08/05/2018</a:t>
            </a:fld>
            <a:endParaRPr lang="es-AR"/>
          </a:p>
        </p:txBody>
      </p:sp>
      <p:sp>
        <p:nvSpPr>
          <p:cNvPr id="5" name="Marcador de pie de página 4"/>
          <p:cNvSpPr>
            <a:spLocks noGrp="1"/>
          </p:cNvSpPr>
          <p:nvPr>
            <p:ph type="ftr" sz="quarter" idx="11"/>
          </p:nvPr>
        </p:nvSpPr>
        <p:spPr/>
        <p:txBody>
          <a:bodyPr/>
          <a:lstStyle/>
          <a:p>
            <a:r>
              <a:rPr lang="es-AR" smtClean="0"/>
              <a:t>Dr. Santiago Toribio - storibio@caucion.com.ar</a:t>
            </a:r>
            <a:endParaRPr lang="es-AR"/>
          </a:p>
        </p:txBody>
      </p:sp>
      <p:sp>
        <p:nvSpPr>
          <p:cNvPr id="6" name="Marcador de número de diapositiva 5"/>
          <p:cNvSpPr>
            <a:spLocks noGrp="1"/>
          </p:cNvSpPr>
          <p:nvPr>
            <p:ph type="sldNum" sz="quarter" idx="12"/>
          </p:nvPr>
        </p:nvSpPr>
        <p:spPr/>
        <p:txBody>
          <a:bodyPr/>
          <a:lstStyle/>
          <a:p>
            <a:fld id="{5D0E4275-948E-4D50-A7F3-8BE34090FF0F}" type="slidenum">
              <a:rPr lang="es-AR" smtClean="0"/>
              <a:t>‹Nº›</a:t>
            </a:fld>
            <a:endParaRPr lang="es-AR"/>
          </a:p>
        </p:txBody>
      </p:sp>
    </p:spTree>
    <p:extLst>
      <p:ext uri="{BB962C8B-B14F-4D97-AF65-F5344CB8AC3E}">
        <p14:creationId xmlns:p14="http://schemas.microsoft.com/office/powerpoint/2010/main" val="3440343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34B46629-4CE5-4951-90BE-CCDE552C4B96}" type="datetime1">
              <a:rPr lang="es-AR" smtClean="0"/>
              <a:t>08/05/2018</a:t>
            </a:fld>
            <a:endParaRPr lang="es-AR"/>
          </a:p>
        </p:txBody>
      </p:sp>
      <p:sp>
        <p:nvSpPr>
          <p:cNvPr id="5" name="Marcador de pie de página 4"/>
          <p:cNvSpPr>
            <a:spLocks noGrp="1"/>
          </p:cNvSpPr>
          <p:nvPr>
            <p:ph type="ftr" sz="quarter" idx="11"/>
          </p:nvPr>
        </p:nvSpPr>
        <p:spPr/>
        <p:txBody>
          <a:bodyPr/>
          <a:lstStyle/>
          <a:p>
            <a:r>
              <a:rPr lang="es-AR" smtClean="0"/>
              <a:t>Dr. Santiago Toribio - storibio@caucion.com.ar</a:t>
            </a:r>
            <a:endParaRPr lang="es-AR"/>
          </a:p>
        </p:txBody>
      </p:sp>
      <p:sp>
        <p:nvSpPr>
          <p:cNvPr id="6" name="Marcador de número de diapositiva 5"/>
          <p:cNvSpPr>
            <a:spLocks noGrp="1"/>
          </p:cNvSpPr>
          <p:nvPr>
            <p:ph type="sldNum" sz="quarter" idx="12"/>
          </p:nvPr>
        </p:nvSpPr>
        <p:spPr/>
        <p:txBody>
          <a:bodyPr/>
          <a:lstStyle/>
          <a:p>
            <a:fld id="{5D0E4275-948E-4D50-A7F3-8BE34090FF0F}" type="slidenum">
              <a:rPr lang="es-AR" smtClean="0"/>
              <a:t>‹Nº›</a:t>
            </a:fld>
            <a:endParaRPr lang="es-AR"/>
          </a:p>
        </p:txBody>
      </p:sp>
    </p:spTree>
    <p:extLst>
      <p:ext uri="{BB962C8B-B14F-4D97-AF65-F5344CB8AC3E}">
        <p14:creationId xmlns:p14="http://schemas.microsoft.com/office/powerpoint/2010/main" val="628165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F121589F-A0DC-46C7-987C-5A55C2E26D44}" type="datetime1">
              <a:rPr lang="es-AR" smtClean="0"/>
              <a:t>08/05/2018</a:t>
            </a:fld>
            <a:endParaRPr lang="es-AR"/>
          </a:p>
        </p:txBody>
      </p:sp>
      <p:sp>
        <p:nvSpPr>
          <p:cNvPr id="5" name="Marcador de pie de página 4"/>
          <p:cNvSpPr>
            <a:spLocks noGrp="1"/>
          </p:cNvSpPr>
          <p:nvPr>
            <p:ph type="ftr" sz="quarter" idx="11"/>
          </p:nvPr>
        </p:nvSpPr>
        <p:spPr/>
        <p:txBody>
          <a:bodyPr/>
          <a:lstStyle/>
          <a:p>
            <a:r>
              <a:rPr lang="es-AR" smtClean="0"/>
              <a:t>Dr. Santiago Toribio - storibio@caucion.com.ar</a:t>
            </a:r>
            <a:endParaRPr lang="es-AR"/>
          </a:p>
        </p:txBody>
      </p:sp>
      <p:sp>
        <p:nvSpPr>
          <p:cNvPr id="6" name="Marcador de número de diapositiva 5"/>
          <p:cNvSpPr>
            <a:spLocks noGrp="1"/>
          </p:cNvSpPr>
          <p:nvPr>
            <p:ph type="sldNum" sz="quarter" idx="12"/>
          </p:nvPr>
        </p:nvSpPr>
        <p:spPr/>
        <p:txBody>
          <a:bodyPr/>
          <a:lstStyle/>
          <a:p>
            <a:fld id="{5D0E4275-948E-4D50-A7F3-8BE34090FF0F}" type="slidenum">
              <a:rPr lang="es-AR" smtClean="0"/>
              <a:t>‹Nº›</a:t>
            </a:fld>
            <a:endParaRPr lang="es-AR"/>
          </a:p>
        </p:txBody>
      </p:sp>
    </p:spTree>
    <p:extLst>
      <p:ext uri="{BB962C8B-B14F-4D97-AF65-F5344CB8AC3E}">
        <p14:creationId xmlns:p14="http://schemas.microsoft.com/office/powerpoint/2010/main" val="2096065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FEF5872-537A-461B-B585-EBE06A8F124A}" type="datetime1">
              <a:rPr lang="es-AR" smtClean="0"/>
              <a:t>08/05/2018</a:t>
            </a:fld>
            <a:endParaRPr lang="es-AR"/>
          </a:p>
        </p:txBody>
      </p:sp>
      <p:sp>
        <p:nvSpPr>
          <p:cNvPr id="5" name="Marcador de pie de página 4"/>
          <p:cNvSpPr>
            <a:spLocks noGrp="1"/>
          </p:cNvSpPr>
          <p:nvPr>
            <p:ph type="ftr" sz="quarter" idx="11"/>
          </p:nvPr>
        </p:nvSpPr>
        <p:spPr/>
        <p:txBody>
          <a:bodyPr/>
          <a:lstStyle/>
          <a:p>
            <a:r>
              <a:rPr lang="es-AR" smtClean="0"/>
              <a:t>Dr. Santiago Toribio - storibio@caucion.com.ar</a:t>
            </a:r>
            <a:endParaRPr lang="es-AR"/>
          </a:p>
        </p:txBody>
      </p:sp>
      <p:sp>
        <p:nvSpPr>
          <p:cNvPr id="6" name="Marcador de número de diapositiva 5"/>
          <p:cNvSpPr>
            <a:spLocks noGrp="1"/>
          </p:cNvSpPr>
          <p:nvPr>
            <p:ph type="sldNum" sz="quarter" idx="12"/>
          </p:nvPr>
        </p:nvSpPr>
        <p:spPr/>
        <p:txBody>
          <a:bodyPr/>
          <a:lstStyle/>
          <a:p>
            <a:fld id="{5D0E4275-948E-4D50-A7F3-8BE34090FF0F}" type="slidenum">
              <a:rPr lang="es-AR" smtClean="0"/>
              <a:t>‹Nº›</a:t>
            </a:fld>
            <a:endParaRPr lang="es-AR"/>
          </a:p>
        </p:txBody>
      </p:sp>
    </p:spTree>
    <p:extLst>
      <p:ext uri="{BB962C8B-B14F-4D97-AF65-F5344CB8AC3E}">
        <p14:creationId xmlns:p14="http://schemas.microsoft.com/office/powerpoint/2010/main" val="2480975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fecha 4"/>
          <p:cNvSpPr>
            <a:spLocks noGrp="1"/>
          </p:cNvSpPr>
          <p:nvPr>
            <p:ph type="dt" sz="half" idx="10"/>
          </p:nvPr>
        </p:nvSpPr>
        <p:spPr/>
        <p:txBody>
          <a:bodyPr/>
          <a:lstStyle/>
          <a:p>
            <a:fld id="{EC1A0882-72AF-4B72-88C7-766F802CC9F2}" type="datetime1">
              <a:rPr lang="es-AR" smtClean="0"/>
              <a:t>08/05/2018</a:t>
            </a:fld>
            <a:endParaRPr lang="es-AR"/>
          </a:p>
        </p:txBody>
      </p:sp>
      <p:sp>
        <p:nvSpPr>
          <p:cNvPr id="6" name="Marcador de pie de página 5"/>
          <p:cNvSpPr>
            <a:spLocks noGrp="1"/>
          </p:cNvSpPr>
          <p:nvPr>
            <p:ph type="ftr" sz="quarter" idx="11"/>
          </p:nvPr>
        </p:nvSpPr>
        <p:spPr/>
        <p:txBody>
          <a:bodyPr/>
          <a:lstStyle/>
          <a:p>
            <a:r>
              <a:rPr lang="es-AR" smtClean="0"/>
              <a:t>Dr. Santiago Toribio - storibio@caucion.com.ar</a:t>
            </a:r>
            <a:endParaRPr lang="es-AR"/>
          </a:p>
        </p:txBody>
      </p:sp>
      <p:sp>
        <p:nvSpPr>
          <p:cNvPr id="7" name="Marcador de número de diapositiva 6"/>
          <p:cNvSpPr>
            <a:spLocks noGrp="1"/>
          </p:cNvSpPr>
          <p:nvPr>
            <p:ph type="sldNum" sz="quarter" idx="12"/>
          </p:nvPr>
        </p:nvSpPr>
        <p:spPr/>
        <p:txBody>
          <a:bodyPr/>
          <a:lstStyle/>
          <a:p>
            <a:fld id="{5D0E4275-948E-4D50-A7F3-8BE34090FF0F}" type="slidenum">
              <a:rPr lang="es-AR" smtClean="0"/>
              <a:t>‹Nº›</a:t>
            </a:fld>
            <a:endParaRPr lang="es-AR"/>
          </a:p>
        </p:txBody>
      </p:sp>
    </p:spTree>
    <p:extLst>
      <p:ext uri="{BB962C8B-B14F-4D97-AF65-F5344CB8AC3E}">
        <p14:creationId xmlns:p14="http://schemas.microsoft.com/office/powerpoint/2010/main" val="624691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Marcador de fecha 6"/>
          <p:cNvSpPr>
            <a:spLocks noGrp="1"/>
          </p:cNvSpPr>
          <p:nvPr>
            <p:ph type="dt" sz="half" idx="10"/>
          </p:nvPr>
        </p:nvSpPr>
        <p:spPr/>
        <p:txBody>
          <a:bodyPr/>
          <a:lstStyle/>
          <a:p>
            <a:fld id="{8051B765-3623-4060-9892-3E1AD76FCC2D}" type="datetime1">
              <a:rPr lang="es-AR" smtClean="0"/>
              <a:t>08/05/2018</a:t>
            </a:fld>
            <a:endParaRPr lang="es-AR"/>
          </a:p>
        </p:txBody>
      </p:sp>
      <p:sp>
        <p:nvSpPr>
          <p:cNvPr id="8" name="Marcador de pie de página 7"/>
          <p:cNvSpPr>
            <a:spLocks noGrp="1"/>
          </p:cNvSpPr>
          <p:nvPr>
            <p:ph type="ftr" sz="quarter" idx="11"/>
          </p:nvPr>
        </p:nvSpPr>
        <p:spPr/>
        <p:txBody>
          <a:bodyPr/>
          <a:lstStyle/>
          <a:p>
            <a:r>
              <a:rPr lang="es-AR" smtClean="0"/>
              <a:t>Dr. Santiago Toribio - storibio@caucion.com.ar</a:t>
            </a:r>
            <a:endParaRPr lang="es-AR"/>
          </a:p>
        </p:txBody>
      </p:sp>
      <p:sp>
        <p:nvSpPr>
          <p:cNvPr id="9" name="Marcador de número de diapositiva 8"/>
          <p:cNvSpPr>
            <a:spLocks noGrp="1"/>
          </p:cNvSpPr>
          <p:nvPr>
            <p:ph type="sldNum" sz="quarter" idx="12"/>
          </p:nvPr>
        </p:nvSpPr>
        <p:spPr/>
        <p:txBody>
          <a:bodyPr/>
          <a:lstStyle/>
          <a:p>
            <a:fld id="{5D0E4275-948E-4D50-A7F3-8BE34090FF0F}" type="slidenum">
              <a:rPr lang="es-AR" smtClean="0"/>
              <a:t>‹Nº›</a:t>
            </a:fld>
            <a:endParaRPr lang="es-AR"/>
          </a:p>
        </p:txBody>
      </p:sp>
    </p:spTree>
    <p:extLst>
      <p:ext uri="{BB962C8B-B14F-4D97-AF65-F5344CB8AC3E}">
        <p14:creationId xmlns:p14="http://schemas.microsoft.com/office/powerpoint/2010/main" val="1853139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fecha 2"/>
          <p:cNvSpPr>
            <a:spLocks noGrp="1"/>
          </p:cNvSpPr>
          <p:nvPr>
            <p:ph type="dt" sz="half" idx="10"/>
          </p:nvPr>
        </p:nvSpPr>
        <p:spPr/>
        <p:txBody>
          <a:bodyPr/>
          <a:lstStyle/>
          <a:p>
            <a:fld id="{961F2C38-DA87-4E86-AC06-3DC8DB8C5622}" type="datetime1">
              <a:rPr lang="es-AR" smtClean="0"/>
              <a:t>08/05/2018</a:t>
            </a:fld>
            <a:endParaRPr lang="es-AR"/>
          </a:p>
        </p:txBody>
      </p:sp>
      <p:sp>
        <p:nvSpPr>
          <p:cNvPr id="4" name="Marcador de pie de página 3"/>
          <p:cNvSpPr>
            <a:spLocks noGrp="1"/>
          </p:cNvSpPr>
          <p:nvPr>
            <p:ph type="ftr" sz="quarter" idx="11"/>
          </p:nvPr>
        </p:nvSpPr>
        <p:spPr/>
        <p:txBody>
          <a:bodyPr/>
          <a:lstStyle/>
          <a:p>
            <a:r>
              <a:rPr lang="es-AR" smtClean="0"/>
              <a:t>Dr. Santiago Toribio - storibio@caucion.com.ar</a:t>
            </a:r>
            <a:endParaRPr lang="es-AR"/>
          </a:p>
        </p:txBody>
      </p:sp>
      <p:sp>
        <p:nvSpPr>
          <p:cNvPr id="5" name="Marcador de número de diapositiva 4"/>
          <p:cNvSpPr>
            <a:spLocks noGrp="1"/>
          </p:cNvSpPr>
          <p:nvPr>
            <p:ph type="sldNum" sz="quarter" idx="12"/>
          </p:nvPr>
        </p:nvSpPr>
        <p:spPr/>
        <p:txBody>
          <a:bodyPr/>
          <a:lstStyle/>
          <a:p>
            <a:fld id="{5D0E4275-948E-4D50-A7F3-8BE34090FF0F}" type="slidenum">
              <a:rPr lang="es-AR" smtClean="0"/>
              <a:t>‹Nº›</a:t>
            </a:fld>
            <a:endParaRPr lang="es-AR"/>
          </a:p>
        </p:txBody>
      </p:sp>
    </p:spTree>
    <p:extLst>
      <p:ext uri="{BB962C8B-B14F-4D97-AF65-F5344CB8AC3E}">
        <p14:creationId xmlns:p14="http://schemas.microsoft.com/office/powerpoint/2010/main" val="2867805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D5B089D-D054-4220-B3E6-A6B175C47514}" type="datetime1">
              <a:rPr lang="es-AR" smtClean="0"/>
              <a:t>08/05/2018</a:t>
            </a:fld>
            <a:endParaRPr lang="es-AR"/>
          </a:p>
        </p:txBody>
      </p:sp>
      <p:sp>
        <p:nvSpPr>
          <p:cNvPr id="3" name="Marcador de pie de página 2"/>
          <p:cNvSpPr>
            <a:spLocks noGrp="1"/>
          </p:cNvSpPr>
          <p:nvPr>
            <p:ph type="ftr" sz="quarter" idx="11"/>
          </p:nvPr>
        </p:nvSpPr>
        <p:spPr/>
        <p:txBody>
          <a:bodyPr/>
          <a:lstStyle/>
          <a:p>
            <a:r>
              <a:rPr lang="es-AR" smtClean="0"/>
              <a:t>Dr. Santiago Toribio - storibio@caucion.com.ar</a:t>
            </a:r>
            <a:endParaRPr lang="es-AR"/>
          </a:p>
        </p:txBody>
      </p:sp>
      <p:sp>
        <p:nvSpPr>
          <p:cNvPr id="4" name="Marcador de número de diapositiva 3"/>
          <p:cNvSpPr>
            <a:spLocks noGrp="1"/>
          </p:cNvSpPr>
          <p:nvPr>
            <p:ph type="sldNum" sz="quarter" idx="12"/>
          </p:nvPr>
        </p:nvSpPr>
        <p:spPr/>
        <p:txBody>
          <a:bodyPr/>
          <a:lstStyle/>
          <a:p>
            <a:fld id="{5D0E4275-948E-4D50-A7F3-8BE34090FF0F}" type="slidenum">
              <a:rPr lang="es-AR" smtClean="0"/>
              <a:t>‹Nº›</a:t>
            </a:fld>
            <a:endParaRPr lang="es-AR"/>
          </a:p>
        </p:txBody>
      </p:sp>
    </p:spTree>
    <p:extLst>
      <p:ext uri="{BB962C8B-B14F-4D97-AF65-F5344CB8AC3E}">
        <p14:creationId xmlns:p14="http://schemas.microsoft.com/office/powerpoint/2010/main" val="3138361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AB24F88-A073-422A-B67E-2B7DEF6E58DE}" type="datetime1">
              <a:rPr lang="es-AR" smtClean="0"/>
              <a:t>08/05/2018</a:t>
            </a:fld>
            <a:endParaRPr lang="es-AR"/>
          </a:p>
        </p:txBody>
      </p:sp>
      <p:sp>
        <p:nvSpPr>
          <p:cNvPr id="6" name="Marcador de pie de página 5"/>
          <p:cNvSpPr>
            <a:spLocks noGrp="1"/>
          </p:cNvSpPr>
          <p:nvPr>
            <p:ph type="ftr" sz="quarter" idx="11"/>
          </p:nvPr>
        </p:nvSpPr>
        <p:spPr/>
        <p:txBody>
          <a:bodyPr/>
          <a:lstStyle/>
          <a:p>
            <a:r>
              <a:rPr lang="es-AR" smtClean="0"/>
              <a:t>Dr. Santiago Toribio - storibio@caucion.com.ar</a:t>
            </a:r>
            <a:endParaRPr lang="es-AR"/>
          </a:p>
        </p:txBody>
      </p:sp>
      <p:sp>
        <p:nvSpPr>
          <p:cNvPr id="7" name="Marcador de número de diapositiva 6"/>
          <p:cNvSpPr>
            <a:spLocks noGrp="1"/>
          </p:cNvSpPr>
          <p:nvPr>
            <p:ph type="sldNum" sz="quarter" idx="12"/>
          </p:nvPr>
        </p:nvSpPr>
        <p:spPr/>
        <p:txBody>
          <a:bodyPr/>
          <a:lstStyle/>
          <a:p>
            <a:fld id="{5D0E4275-948E-4D50-A7F3-8BE34090FF0F}" type="slidenum">
              <a:rPr lang="es-AR" smtClean="0"/>
              <a:t>‹Nº›</a:t>
            </a:fld>
            <a:endParaRPr lang="es-AR"/>
          </a:p>
        </p:txBody>
      </p:sp>
    </p:spTree>
    <p:extLst>
      <p:ext uri="{BB962C8B-B14F-4D97-AF65-F5344CB8AC3E}">
        <p14:creationId xmlns:p14="http://schemas.microsoft.com/office/powerpoint/2010/main" val="2067086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01E1789-1642-4067-9192-A050C5B0F863}" type="datetime1">
              <a:rPr lang="es-AR" smtClean="0"/>
              <a:t>08/05/2018</a:t>
            </a:fld>
            <a:endParaRPr lang="es-AR"/>
          </a:p>
        </p:txBody>
      </p:sp>
      <p:sp>
        <p:nvSpPr>
          <p:cNvPr id="6" name="Marcador de pie de página 5"/>
          <p:cNvSpPr>
            <a:spLocks noGrp="1"/>
          </p:cNvSpPr>
          <p:nvPr>
            <p:ph type="ftr" sz="quarter" idx="11"/>
          </p:nvPr>
        </p:nvSpPr>
        <p:spPr/>
        <p:txBody>
          <a:bodyPr/>
          <a:lstStyle/>
          <a:p>
            <a:r>
              <a:rPr lang="es-AR" smtClean="0"/>
              <a:t>Dr. Santiago Toribio - storibio@caucion.com.ar</a:t>
            </a:r>
            <a:endParaRPr lang="es-AR"/>
          </a:p>
        </p:txBody>
      </p:sp>
      <p:sp>
        <p:nvSpPr>
          <p:cNvPr id="7" name="Marcador de número de diapositiva 6"/>
          <p:cNvSpPr>
            <a:spLocks noGrp="1"/>
          </p:cNvSpPr>
          <p:nvPr>
            <p:ph type="sldNum" sz="quarter" idx="12"/>
          </p:nvPr>
        </p:nvSpPr>
        <p:spPr/>
        <p:txBody>
          <a:bodyPr/>
          <a:lstStyle/>
          <a:p>
            <a:fld id="{5D0E4275-948E-4D50-A7F3-8BE34090FF0F}" type="slidenum">
              <a:rPr lang="es-AR" smtClean="0"/>
              <a:t>‹Nº›</a:t>
            </a:fld>
            <a:endParaRPr lang="es-AR"/>
          </a:p>
        </p:txBody>
      </p:sp>
    </p:spTree>
    <p:extLst>
      <p:ext uri="{BB962C8B-B14F-4D97-AF65-F5344CB8AC3E}">
        <p14:creationId xmlns:p14="http://schemas.microsoft.com/office/powerpoint/2010/main" val="2824753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ABD496-B861-4841-80ED-ADDFA8476E84}" type="datetime1">
              <a:rPr lang="es-AR" smtClean="0"/>
              <a:t>08/05/2018</a:t>
            </a:fld>
            <a:endParaRPr lang="es-A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AR" smtClean="0"/>
              <a:t>Dr. Santiago Toribio - storibio@caucion.com.ar</a:t>
            </a:r>
            <a:endParaRPr lang="es-A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0E4275-948E-4D50-A7F3-8BE34090FF0F}" type="slidenum">
              <a:rPr lang="es-AR" smtClean="0"/>
              <a:t>‹Nº›</a:t>
            </a:fld>
            <a:endParaRPr lang="es-AR"/>
          </a:p>
        </p:txBody>
      </p:sp>
    </p:spTree>
    <p:extLst>
      <p:ext uri="{BB962C8B-B14F-4D97-AF65-F5344CB8AC3E}">
        <p14:creationId xmlns:p14="http://schemas.microsoft.com/office/powerpoint/2010/main" val="363767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78239" y="2643634"/>
            <a:ext cx="10515600" cy="1325563"/>
          </a:xfrm>
        </p:spPr>
        <p:txBody>
          <a:bodyPr>
            <a:normAutofit/>
          </a:bodyPr>
          <a:lstStyle/>
          <a:p>
            <a:pPr algn="ctr"/>
            <a:r>
              <a:rPr lang="es-AR" b="1" dirty="0" smtClean="0"/>
              <a:t>Seguro de Caución – Buena Entrega</a:t>
            </a:r>
            <a:br>
              <a:rPr lang="es-AR" b="1" dirty="0" smtClean="0"/>
            </a:br>
            <a:r>
              <a:rPr lang="es-AR" sz="3000" b="1" dirty="0" smtClean="0"/>
              <a:t> Dr. Santiago Toribio</a:t>
            </a:r>
            <a:endParaRPr lang="es-AR" sz="3000" b="1" dirty="0"/>
          </a:p>
        </p:txBody>
      </p:sp>
      <p:sp>
        <p:nvSpPr>
          <p:cNvPr id="7" name="Rectangle 3"/>
          <p:cNvSpPr>
            <a:spLocks/>
          </p:cNvSpPr>
          <p:nvPr/>
        </p:nvSpPr>
        <p:spPr bwMode="auto">
          <a:xfrm>
            <a:off x="0" y="0"/>
            <a:ext cx="12192000" cy="626980"/>
          </a:xfrm>
          <a:prstGeom prst="rect">
            <a:avLst/>
          </a:prstGeom>
          <a:solidFill>
            <a:schemeClr val="tx2">
              <a:lumMod val="75000"/>
            </a:schemeClr>
          </a:solidFill>
          <a:ln>
            <a:noFill/>
          </a:ln>
        </p:spPr>
        <p:txBody>
          <a:bodyPr lIns="0" tIns="0" rIns="0" bIns="0"/>
          <a:lstStyle/>
          <a:p>
            <a:pPr algn="ctr" eaLnBrk="1" hangingPunct="1"/>
            <a:endParaRPr lang="es-AR"/>
          </a:p>
        </p:txBody>
      </p:sp>
    </p:spTree>
    <p:extLst>
      <p:ext uri="{BB962C8B-B14F-4D97-AF65-F5344CB8AC3E}">
        <p14:creationId xmlns:p14="http://schemas.microsoft.com/office/powerpoint/2010/main" val="25570575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148124" y="2364376"/>
            <a:ext cx="9341350" cy="3991973"/>
          </a:xfrm>
        </p:spPr>
        <p:txBody>
          <a:bodyPr>
            <a:noAutofit/>
          </a:bodyPr>
          <a:lstStyle/>
          <a:p>
            <a:pPr algn="just"/>
            <a:r>
              <a:rPr lang="es-ES" b="1" dirty="0"/>
              <a:t>Vinculaciones entre el Asegurado y el Tomador</a:t>
            </a:r>
            <a:endParaRPr lang="es-ES" dirty="0"/>
          </a:p>
          <a:p>
            <a:pPr algn="just"/>
            <a:r>
              <a:rPr lang="es-ES" dirty="0"/>
              <a:t> </a:t>
            </a:r>
          </a:p>
          <a:p>
            <a:pPr algn="just"/>
            <a:r>
              <a:rPr lang="es-ES" dirty="0"/>
              <a:t>Esta póliza será nula cuando entre el Tomador y el Asegurado, al tiempo de la celebración de este contrato, existan vinculaciones económicas o jurídicas de sociedad, asociación o dependencia recíproca, o se trate de sociedades controladas o vinculadas en los términos del Artículo 33 de la Ley de Sociedades Comerciales</a:t>
            </a:r>
            <a:r>
              <a:rPr lang="es-ES" dirty="0" smtClean="0"/>
              <a:t>.</a:t>
            </a:r>
          </a:p>
          <a:p>
            <a:pPr algn="just"/>
            <a:endParaRPr lang="es-ES" dirty="0"/>
          </a:p>
          <a:p>
            <a:pPr algn="just"/>
            <a:r>
              <a:rPr lang="es-ES" dirty="0"/>
              <a:t>El mismo efecto tendrá la relación de parentesco hasta cuarto grado.</a:t>
            </a:r>
          </a:p>
          <a:p>
            <a:pPr algn="just"/>
            <a:endParaRPr lang="es-ES" sz="1800" dirty="0">
              <a:solidFill>
                <a:schemeClr val="tx1">
                  <a:lumMod val="65000"/>
                  <a:lumOff val="35000"/>
                </a:schemeClr>
              </a:solidFill>
            </a:endParaRPr>
          </a:p>
          <a:p>
            <a:pPr algn="l"/>
            <a:endParaRPr lang="es-AR" sz="2000" dirty="0">
              <a:solidFill>
                <a:schemeClr val="tx1">
                  <a:lumMod val="65000"/>
                  <a:lumOff val="35000"/>
                </a:schemeClr>
              </a:solidFill>
            </a:endParaRPr>
          </a:p>
        </p:txBody>
      </p:sp>
      <p:sp>
        <p:nvSpPr>
          <p:cNvPr id="8" name="1 Título"/>
          <p:cNvSpPr txBox="1">
            <a:spLocks/>
          </p:cNvSpPr>
          <p:nvPr/>
        </p:nvSpPr>
        <p:spPr>
          <a:xfrm>
            <a:off x="1921239" y="520700"/>
            <a:ext cx="8349521" cy="1588958"/>
          </a:xfrm>
          <a:prstGeom prst="rect">
            <a:avLst/>
          </a:prstGeom>
        </p:spPr>
        <p:txBody>
          <a:bodyPr vert="horz" lIns="91440" tIns="45720" rIns="91440" bIns="45720" rtlCol="0" anchor="ctr">
            <a:noAutofit/>
          </a:bodyPr>
          <a:lstStyle/>
          <a:p>
            <a:pPr algn="ctr"/>
            <a:r>
              <a:rPr lang="es-AR" sz="4000" b="1" dirty="0" smtClean="0">
                <a:solidFill>
                  <a:srgbClr val="002060"/>
                </a:solidFill>
                <a:latin typeface="+mj-lt"/>
              </a:rPr>
              <a:t>Principales Clausulas</a:t>
            </a:r>
            <a:endParaRPr lang="es-AR" sz="4000" b="1" dirty="0">
              <a:solidFill>
                <a:srgbClr val="002060"/>
              </a:solidFill>
              <a:latin typeface="+mj-lt"/>
            </a:endParaRPr>
          </a:p>
        </p:txBody>
      </p:sp>
      <p:sp>
        <p:nvSpPr>
          <p:cNvPr id="5" name="Rectangle 3"/>
          <p:cNvSpPr>
            <a:spLocks/>
          </p:cNvSpPr>
          <p:nvPr/>
        </p:nvSpPr>
        <p:spPr bwMode="auto">
          <a:xfrm>
            <a:off x="0" y="0"/>
            <a:ext cx="12192000" cy="626980"/>
          </a:xfrm>
          <a:prstGeom prst="rect">
            <a:avLst/>
          </a:prstGeom>
          <a:solidFill>
            <a:schemeClr val="tx2">
              <a:lumMod val="75000"/>
            </a:schemeClr>
          </a:solidFill>
          <a:ln>
            <a:noFill/>
          </a:ln>
        </p:spPr>
        <p:txBody>
          <a:bodyPr lIns="0" tIns="0" rIns="0" bIns="0"/>
          <a:lstStyle/>
          <a:p>
            <a:pPr algn="ctr" eaLnBrk="1" hangingPunct="1"/>
            <a:endParaRPr lang="es-AR"/>
          </a:p>
        </p:txBody>
      </p:sp>
      <p:sp>
        <p:nvSpPr>
          <p:cNvPr id="6" name="Rectangle 5"/>
          <p:cNvSpPr>
            <a:spLocks/>
          </p:cNvSpPr>
          <p:nvPr/>
        </p:nvSpPr>
        <p:spPr bwMode="auto">
          <a:xfrm>
            <a:off x="749300" y="165100"/>
            <a:ext cx="454222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nSpc>
                <a:spcPct val="120000"/>
              </a:lnSpc>
            </a:pPr>
            <a:r>
              <a:rPr lang="es-AR" sz="1600" b="1" dirty="0">
                <a:solidFill>
                  <a:schemeClr val="bg1"/>
                </a:solidFill>
              </a:rPr>
              <a:t>Seguro de Caución – Buena Entrega</a:t>
            </a:r>
            <a:br>
              <a:rPr lang="es-AR" sz="1600" b="1" dirty="0">
                <a:solidFill>
                  <a:schemeClr val="bg1"/>
                </a:solidFill>
              </a:rPr>
            </a:br>
            <a:r>
              <a:rPr lang="es-AR" sz="1100" b="1" dirty="0">
                <a:solidFill>
                  <a:schemeClr val="bg1"/>
                </a:solidFill>
              </a:rPr>
              <a:t> Dr. Santiago </a:t>
            </a:r>
            <a:r>
              <a:rPr lang="es-AR" sz="1100" b="1" dirty="0" smtClean="0">
                <a:solidFill>
                  <a:schemeClr val="bg1"/>
                </a:solidFill>
              </a:rPr>
              <a:t>Toribio</a:t>
            </a:r>
            <a:endParaRPr lang="en-US" sz="1600" dirty="0">
              <a:solidFill>
                <a:schemeClr val="bg1"/>
              </a:solidFill>
              <a:latin typeface="55 Helvetica Roman" charset="0"/>
              <a:ea typeface="55 Helvetica Roman" charset="0"/>
              <a:cs typeface="55 Helvetica Roman" charset="0"/>
              <a:sym typeface="55 Helvetica Roman" charset="0"/>
            </a:endParaRPr>
          </a:p>
        </p:txBody>
      </p:sp>
      <p:sp>
        <p:nvSpPr>
          <p:cNvPr id="4" name="3 Marcador de número de diapositiva"/>
          <p:cNvSpPr>
            <a:spLocks noGrp="1"/>
          </p:cNvSpPr>
          <p:nvPr>
            <p:ph type="sldNum" sz="quarter" idx="12"/>
          </p:nvPr>
        </p:nvSpPr>
        <p:spPr/>
        <p:txBody>
          <a:bodyPr/>
          <a:lstStyle/>
          <a:p>
            <a:fld id="{5D0E4275-948E-4D50-A7F3-8BE34090FF0F}" type="slidenum">
              <a:rPr lang="es-AR" smtClean="0"/>
              <a:t>10</a:t>
            </a:fld>
            <a:endParaRPr lang="es-AR"/>
          </a:p>
        </p:txBody>
      </p:sp>
    </p:spTree>
    <p:extLst>
      <p:ext uri="{BB962C8B-B14F-4D97-AF65-F5344CB8AC3E}">
        <p14:creationId xmlns:p14="http://schemas.microsoft.com/office/powerpoint/2010/main" val="8746069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293223" y="2007037"/>
            <a:ext cx="9171973" cy="4243033"/>
          </a:xfrm>
        </p:spPr>
        <p:txBody>
          <a:bodyPr>
            <a:noAutofit/>
          </a:bodyPr>
          <a:lstStyle/>
          <a:p>
            <a:pPr algn="just"/>
            <a:r>
              <a:rPr lang="es-ES" b="1" dirty="0"/>
              <a:t>Modificación del Riesgo</a:t>
            </a:r>
            <a:endParaRPr lang="es-ES" dirty="0"/>
          </a:p>
          <a:p>
            <a:pPr algn="just"/>
            <a:r>
              <a:rPr lang="es-ES" sz="1800" dirty="0" smtClean="0"/>
              <a:t>La </a:t>
            </a:r>
            <a:r>
              <a:rPr lang="es-ES" sz="1800" dirty="0"/>
              <a:t>póliza mantiene su vigencia aun cuando el Asegurado convenga con el Tomador, modificaciones al contrato objeto del presente seguro, </a:t>
            </a:r>
            <a:r>
              <a:rPr lang="es-ES" sz="1800" u="sng" dirty="0"/>
              <a:t>siempre que estuvieran </a:t>
            </a:r>
            <a:r>
              <a:rPr lang="es-ES" sz="1800" u="sng" dirty="0" smtClean="0"/>
              <a:t>genéricamente previstas </a:t>
            </a:r>
            <a:r>
              <a:rPr lang="es-ES" sz="1800" u="sng" dirty="0"/>
              <a:t>en el mismo</a:t>
            </a:r>
            <a:r>
              <a:rPr lang="es-ES" sz="1800" dirty="0"/>
              <a:t> y: </a:t>
            </a:r>
          </a:p>
          <a:p>
            <a:pPr algn="just"/>
            <a:r>
              <a:rPr lang="es-ES" sz="1800" dirty="0"/>
              <a:t> </a:t>
            </a:r>
            <a:r>
              <a:rPr lang="es-ES" sz="1800" dirty="0" smtClean="0"/>
              <a:t>a</a:t>
            </a:r>
            <a:r>
              <a:rPr lang="es-ES" sz="1800" dirty="0"/>
              <a:t>) Correspondieran a obras de la misma naturaleza que las contempladas en su objeto. </a:t>
            </a:r>
            <a:endParaRPr lang="es-ES" sz="1800" dirty="0" smtClean="0"/>
          </a:p>
          <a:p>
            <a:pPr algn="just"/>
            <a:endParaRPr lang="es-ES" sz="1800" dirty="0"/>
          </a:p>
          <a:p>
            <a:pPr algn="just"/>
            <a:r>
              <a:rPr lang="es-ES" sz="1800" dirty="0"/>
              <a:t>b) No produjeran más de un DIEZ POR CIENTO (10%) de aumento o disminución respecto del monto originario del contrato garantizado. </a:t>
            </a:r>
            <a:endParaRPr lang="es-ES" sz="1800" dirty="0" smtClean="0"/>
          </a:p>
          <a:p>
            <a:pPr algn="just"/>
            <a:endParaRPr lang="es-ES" sz="1800" dirty="0"/>
          </a:p>
          <a:p>
            <a:pPr algn="just"/>
            <a:r>
              <a:rPr lang="es-ES" sz="1800" dirty="0"/>
              <a:t>c) No implicaran modificaciones de los Artículos a que se refieren las Condiciones Generales, las Condiciones Particulares o los Certificados Individuales.</a:t>
            </a:r>
          </a:p>
          <a:p>
            <a:pPr algn="just"/>
            <a:r>
              <a:rPr lang="es-ES" sz="1800" dirty="0"/>
              <a:t>El Asegurador quedará liberado de toda responsabilidad cuando las modificaciones o alteraciones realizadas al contrato no cuenten con su conformidad previa expresa y fehaciente.</a:t>
            </a:r>
          </a:p>
          <a:p>
            <a:r>
              <a:rPr lang="es-ES" dirty="0"/>
              <a:t> </a:t>
            </a:r>
          </a:p>
        </p:txBody>
      </p:sp>
      <p:sp>
        <p:nvSpPr>
          <p:cNvPr id="8" name="1 Título"/>
          <p:cNvSpPr txBox="1">
            <a:spLocks/>
          </p:cNvSpPr>
          <p:nvPr/>
        </p:nvSpPr>
        <p:spPr>
          <a:xfrm>
            <a:off x="2178388" y="952824"/>
            <a:ext cx="7772400" cy="728369"/>
          </a:xfrm>
          <a:prstGeom prst="rect">
            <a:avLst/>
          </a:prstGeom>
        </p:spPr>
        <p:txBody>
          <a:bodyPr vert="horz" lIns="91440" tIns="45720" rIns="91440" bIns="45720" rtlCol="0" anchor="ctr">
            <a:noAutofit/>
          </a:bodyPr>
          <a:lstStyle/>
          <a:p>
            <a:pPr algn="ctr"/>
            <a:r>
              <a:rPr lang="es-AR" sz="4000" b="1" dirty="0" smtClean="0">
                <a:solidFill>
                  <a:srgbClr val="002060"/>
                </a:solidFill>
                <a:latin typeface="+mj-lt"/>
              </a:rPr>
              <a:t>Principales Clausulas</a:t>
            </a:r>
            <a:endParaRPr lang="es-AR" sz="4000" b="1" dirty="0">
              <a:solidFill>
                <a:srgbClr val="002060"/>
              </a:solidFill>
              <a:latin typeface="+mj-lt"/>
            </a:endParaRPr>
          </a:p>
        </p:txBody>
      </p:sp>
      <p:sp>
        <p:nvSpPr>
          <p:cNvPr id="5" name="Rectangle 3"/>
          <p:cNvSpPr>
            <a:spLocks/>
          </p:cNvSpPr>
          <p:nvPr/>
        </p:nvSpPr>
        <p:spPr bwMode="auto">
          <a:xfrm>
            <a:off x="0" y="0"/>
            <a:ext cx="12192000" cy="626980"/>
          </a:xfrm>
          <a:prstGeom prst="rect">
            <a:avLst/>
          </a:prstGeom>
          <a:solidFill>
            <a:schemeClr val="tx2">
              <a:lumMod val="75000"/>
            </a:schemeClr>
          </a:solidFill>
          <a:ln>
            <a:noFill/>
          </a:ln>
        </p:spPr>
        <p:txBody>
          <a:bodyPr lIns="0" tIns="0" rIns="0" bIns="0"/>
          <a:lstStyle/>
          <a:p>
            <a:pPr algn="ctr" eaLnBrk="1" hangingPunct="1"/>
            <a:endParaRPr lang="es-AR"/>
          </a:p>
        </p:txBody>
      </p:sp>
      <p:sp>
        <p:nvSpPr>
          <p:cNvPr id="6" name="Rectangle 5"/>
          <p:cNvSpPr>
            <a:spLocks/>
          </p:cNvSpPr>
          <p:nvPr/>
        </p:nvSpPr>
        <p:spPr bwMode="auto">
          <a:xfrm>
            <a:off x="749300" y="165100"/>
            <a:ext cx="454222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nSpc>
                <a:spcPct val="120000"/>
              </a:lnSpc>
            </a:pPr>
            <a:r>
              <a:rPr lang="es-AR" sz="1600" b="1" dirty="0">
                <a:solidFill>
                  <a:schemeClr val="bg1"/>
                </a:solidFill>
              </a:rPr>
              <a:t>Seguro de Caución – Buena Entrega</a:t>
            </a:r>
            <a:br>
              <a:rPr lang="es-AR" sz="1600" b="1" dirty="0">
                <a:solidFill>
                  <a:schemeClr val="bg1"/>
                </a:solidFill>
              </a:rPr>
            </a:br>
            <a:r>
              <a:rPr lang="es-AR" sz="1100" b="1" dirty="0">
                <a:solidFill>
                  <a:schemeClr val="bg1"/>
                </a:solidFill>
              </a:rPr>
              <a:t> Dr. Santiago </a:t>
            </a:r>
            <a:r>
              <a:rPr lang="es-AR" sz="1100" b="1" dirty="0" smtClean="0">
                <a:solidFill>
                  <a:schemeClr val="bg1"/>
                </a:solidFill>
              </a:rPr>
              <a:t>Toribio</a:t>
            </a:r>
            <a:endParaRPr lang="en-US" sz="1600" dirty="0">
              <a:solidFill>
                <a:schemeClr val="bg1"/>
              </a:solidFill>
              <a:latin typeface="55 Helvetica Roman" charset="0"/>
              <a:ea typeface="55 Helvetica Roman" charset="0"/>
              <a:cs typeface="55 Helvetica Roman" charset="0"/>
              <a:sym typeface="55 Helvetica Roman" charset="0"/>
            </a:endParaRPr>
          </a:p>
        </p:txBody>
      </p:sp>
      <p:sp>
        <p:nvSpPr>
          <p:cNvPr id="4" name="3 Marcador de número de diapositiva"/>
          <p:cNvSpPr>
            <a:spLocks noGrp="1"/>
          </p:cNvSpPr>
          <p:nvPr>
            <p:ph type="sldNum" sz="quarter" idx="12"/>
          </p:nvPr>
        </p:nvSpPr>
        <p:spPr/>
        <p:txBody>
          <a:bodyPr/>
          <a:lstStyle/>
          <a:p>
            <a:fld id="{5D0E4275-948E-4D50-A7F3-8BE34090FF0F}" type="slidenum">
              <a:rPr lang="es-AR" smtClean="0"/>
              <a:t>11</a:t>
            </a:fld>
            <a:endParaRPr lang="es-AR"/>
          </a:p>
        </p:txBody>
      </p:sp>
    </p:spTree>
    <p:extLst>
      <p:ext uri="{BB962C8B-B14F-4D97-AF65-F5344CB8AC3E}">
        <p14:creationId xmlns:p14="http://schemas.microsoft.com/office/powerpoint/2010/main" val="2897828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901337" y="1632857"/>
            <a:ext cx="10123713" cy="4950823"/>
          </a:xfrm>
        </p:spPr>
        <p:txBody>
          <a:bodyPr>
            <a:noAutofit/>
          </a:bodyPr>
          <a:lstStyle/>
          <a:p>
            <a:pPr algn="l"/>
            <a:r>
              <a:rPr lang="es-AR" sz="2800" dirty="0">
                <a:solidFill>
                  <a:schemeClr val="tx1">
                    <a:lumMod val="65000"/>
                    <a:lumOff val="35000"/>
                  </a:schemeClr>
                </a:solidFill>
              </a:rPr>
              <a:t> </a:t>
            </a:r>
            <a:r>
              <a:rPr lang="es-ES" b="1" dirty="0" smtClean="0"/>
              <a:t>Régimen </a:t>
            </a:r>
            <a:r>
              <a:rPr lang="es-ES" b="1" dirty="0"/>
              <a:t>de la Cuenta Especial</a:t>
            </a:r>
            <a:endParaRPr lang="es-ES" dirty="0"/>
          </a:p>
          <a:p>
            <a:pPr algn="just"/>
            <a:r>
              <a:rPr lang="es-ES" sz="2000" dirty="0"/>
              <a:t> </a:t>
            </a:r>
            <a:endParaRPr lang="es-ES" sz="2000" dirty="0" smtClean="0"/>
          </a:p>
          <a:p>
            <a:pPr marL="342900" indent="-342900" algn="just">
              <a:buFont typeface="Wingdings" panose="05000000000000000000" pitchFamily="2" charset="2"/>
              <a:buChar char="§"/>
            </a:pPr>
            <a:r>
              <a:rPr lang="es-ES" sz="2000" dirty="0" smtClean="0"/>
              <a:t>Individualizada </a:t>
            </a:r>
            <a:r>
              <a:rPr lang="es-ES" sz="2000" dirty="0"/>
              <a:t>en las Condiciones Particulares </a:t>
            </a:r>
            <a:endParaRPr lang="es-ES" sz="2000" dirty="0" smtClean="0"/>
          </a:p>
          <a:p>
            <a:pPr marL="342900" indent="-342900" algn="just">
              <a:buFont typeface="Wingdings" panose="05000000000000000000" pitchFamily="2" charset="2"/>
              <a:buChar char="§"/>
            </a:pPr>
            <a:endParaRPr lang="es-ES" sz="2000" dirty="0" smtClean="0"/>
          </a:p>
          <a:p>
            <a:pPr marL="342900" indent="-342900" algn="just">
              <a:buFont typeface="Wingdings" panose="05000000000000000000" pitchFamily="2" charset="2"/>
              <a:buChar char="§"/>
            </a:pPr>
            <a:r>
              <a:rPr lang="es-ES" sz="2000" dirty="0" smtClean="0"/>
              <a:t>Asegurador </a:t>
            </a:r>
            <a:r>
              <a:rPr lang="es-ES" sz="2000" dirty="0"/>
              <a:t>cubre únicamente sobre las sumas depositadas en </a:t>
            </a:r>
            <a:r>
              <a:rPr lang="es-ES" sz="2000" dirty="0" smtClean="0"/>
              <a:t>ella</a:t>
            </a:r>
          </a:p>
          <a:p>
            <a:pPr marL="342900" indent="-342900" algn="just">
              <a:buFont typeface="Wingdings" panose="05000000000000000000" pitchFamily="2" charset="2"/>
              <a:buChar char="§"/>
            </a:pPr>
            <a:endParaRPr lang="es-ES" sz="2000" dirty="0" smtClean="0"/>
          </a:p>
          <a:p>
            <a:pPr marL="342900" indent="-342900" algn="just">
              <a:buFont typeface="Wingdings" panose="05000000000000000000" pitchFamily="2" charset="2"/>
              <a:buChar char="§"/>
            </a:pPr>
            <a:r>
              <a:rPr lang="es-ES" sz="2000" dirty="0" smtClean="0"/>
              <a:t>Separada </a:t>
            </a:r>
            <a:r>
              <a:rPr lang="es-ES" sz="2000" dirty="0"/>
              <a:t>de cualquier otra clase de fondos pertenecientes al Tomador, </a:t>
            </a:r>
            <a:r>
              <a:rPr lang="es-ES" sz="2000" dirty="0" smtClean="0"/>
              <a:t>solo él podrá disponer las </a:t>
            </a:r>
            <a:r>
              <a:rPr lang="es-ES" sz="2000" dirty="0"/>
              <a:t>sumas allí depositadas </a:t>
            </a:r>
            <a:r>
              <a:rPr lang="es-ES" sz="2000" dirty="0" smtClean="0"/>
              <a:t>únicamente </a:t>
            </a:r>
            <a:r>
              <a:rPr lang="es-ES" sz="2000" dirty="0"/>
              <a:t>para la atención de la construcción de las unidades funcionales bajo el régimen de </a:t>
            </a:r>
            <a:r>
              <a:rPr lang="es-ES" sz="2000" dirty="0" smtClean="0"/>
              <a:t>propiedad.</a:t>
            </a:r>
          </a:p>
          <a:p>
            <a:pPr marL="342900" indent="-342900" algn="just">
              <a:buFont typeface="Wingdings" panose="05000000000000000000" pitchFamily="2" charset="2"/>
              <a:buChar char="§"/>
            </a:pPr>
            <a:endParaRPr lang="es-ES" sz="2000" dirty="0" smtClean="0"/>
          </a:p>
          <a:p>
            <a:pPr marL="342900" indent="-342900" algn="just">
              <a:buFont typeface="Wingdings" panose="05000000000000000000" pitchFamily="2" charset="2"/>
              <a:buChar char="§"/>
            </a:pPr>
            <a:r>
              <a:rPr lang="es-ES" sz="2000" dirty="0" smtClean="0"/>
              <a:t>Los </a:t>
            </a:r>
            <a:r>
              <a:rPr lang="es-ES" sz="2000" dirty="0"/>
              <a:t>Asegurados tendrán el derecho de efectuar un control periódico del saldo existente y del destino dado a los fondos extraídos de </a:t>
            </a:r>
            <a:r>
              <a:rPr lang="es-ES" sz="2000" dirty="0" smtClean="0"/>
              <a:t>la misma.</a:t>
            </a:r>
            <a:endParaRPr lang="es-ES" sz="2000" dirty="0"/>
          </a:p>
        </p:txBody>
      </p:sp>
      <p:sp>
        <p:nvSpPr>
          <p:cNvPr id="8" name="1 Título"/>
          <p:cNvSpPr txBox="1">
            <a:spLocks/>
          </p:cNvSpPr>
          <p:nvPr/>
        </p:nvSpPr>
        <p:spPr>
          <a:xfrm>
            <a:off x="2095472" y="936268"/>
            <a:ext cx="7772400" cy="696589"/>
          </a:xfrm>
          <a:prstGeom prst="rect">
            <a:avLst/>
          </a:prstGeom>
        </p:spPr>
        <p:txBody>
          <a:bodyPr vert="horz" lIns="91440" tIns="45720" rIns="91440" bIns="45720" rtlCol="0" anchor="ctr">
            <a:noAutofit/>
          </a:bodyPr>
          <a:lstStyle/>
          <a:p>
            <a:pPr algn="ctr"/>
            <a:r>
              <a:rPr lang="es-AR" sz="4000" b="1" dirty="0" smtClean="0">
                <a:solidFill>
                  <a:srgbClr val="002060"/>
                </a:solidFill>
                <a:latin typeface="+mj-lt"/>
              </a:rPr>
              <a:t>Principales Clausulas </a:t>
            </a:r>
            <a:endParaRPr lang="es-AR" sz="4000" b="1" dirty="0">
              <a:solidFill>
                <a:srgbClr val="002060"/>
              </a:solidFill>
              <a:latin typeface="+mj-lt"/>
            </a:endParaRPr>
          </a:p>
        </p:txBody>
      </p:sp>
      <p:sp>
        <p:nvSpPr>
          <p:cNvPr id="5" name="Rectangle 3"/>
          <p:cNvSpPr>
            <a:spLocks/>
          </p:cNvSpPr>
          <p:nvPr/>
        </p:nvSpPr>
        <p:spPr bwMode="auto">
          <a:xfrm>
            <a:off x="0" y="0"/>
            <a:ext cx="12192000" cy="626980"/>
          </a:xfrm>
          <a:prstGeom prst="rect">
            <a:avLst/>
          </a:prstGeom>
          <a:solidFill>
            <a:schemeClr val="tx2">
              <a:lumMod val="75000"/>
            </a:schemeClr>
          </a:solidFill>
          <a:ln>
            <a:noFill/>
          </a:ln>
        </p:spPr>
        <p:txBody>
          <a:bodyPr lIns="0" tIns="0" rIns="0" bIns="0"/>
          <a:lstStyle/>
          <a:p>
            <a:pPr algn="ctr" eaLnBrk="1" hangingPunct="1"/>
            <a:endParaRPr lang="es-AR"/>
          </a:p>
        </p:txBody>
      </p:sp>
      <p:sp>
        <p:nvSpPr>
          <p:cNvPr id="6" name="Rectangle 5"/>
          <p:cNvSpPr>
            <a:spLocks/>
          </p:cNvSpPr>
          <p:nvPr/>
        </p:nvSpPr>
        <p:spPr bwMode="auto">
          <a:xfrm>
            <a:off x="749300" y="165100"/>
            <a:ext cx="454222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nSpc>
                <a:spcPct val="120000"/>
              </a:lnSpc>
            </a:pPr>
            <a:r>
              <a:rPr lang="es-AR" sz="1600" b="1" dirty="0">
                <a:solidFill>
                  <a:schemeClr val="bg1"/>
                </a:solidFill>
              </a:rPr>
              <a:t>Seguro de Caución – Buena Entrega</a:t>
            </a:r>
            <a:br>
              <a:rPr lang="es-AR" sz="1600" b="1" dirty="0">
                <a:solidFill>
                  <a:schemeClr val="bg1"/>
                </a:solidFill>
              </a:rPr>
            </a:br>
            <a:r>
              <a:rPr lang="es-AR" sz="1100" b="1" dirty="0">
                <a:solidFill>
                  <a:schemeClr val="bg1"/>
                </a:solidFill>
              </a:rPr>
              <a:t> Dr. Santiago </a:t>
            </a:r>
            <a:r>
              <a:rPr lang="es-AR" sz="1100" b="1" dirty="0" smtClean="0">
                <a:solidFill>
                  <a:schemeClr val="bg1"/>
                </a:solidFill>
              </a:rPr>
              <a:t>Toribio</a:t>
            </a:r>
            <a:endParaRPr lang="en-US" sz="1600" dirty="0">
              <a:solidFill>
                <a:schemeClr val="bg1"/>
              </a:solidFill>
              <a:latin typeface="55 Helvetica Roman" charset="0"/>
              <a:ea typeface="55 Helvetica Roman" charset="0"/>
              <a:cs typeface="55 Helvetica Roman" charset="0"/>
              <a:sym typeface="55 Helvetica Roman" charset="0"/>
            </a:endParaRPr>
          </a:p>
        </p:txBody>
      </p:sp>
      <p:sp>
        <p:nvSpPr>
          <p:cNvPr id="4" name="3 Marcador de número de diapositiva"/>
          <p:cNvSpPr>
            <a:spLocks noGrp="1"/>
          </p:cNvSpPr>
          <p:nvPr>
            <p:ph type="sldNum" sz="quarter" idx="12"/>
          </p:nvPr>
        </p:nvSpPr>
        <p:spPr/>
        <p:txBody>
          <a:bodyPr/>
          <a:lstStyle/>
          <a:p>
            <a:fld id="{5D0E4275-948E-4D50-A7F3-8BE34090FF0F}" type="slidenum">
              <a:rPr lang="es-AR" smtClean="0"/>
              <a:t>12</a:t>
            </a:fld>
            <a:endParaRPr lang="es-AR"/>
          </a:p>
        </p:txBody>
      </p:sp>
    </p:spTree>
    <p:extLst>
      <p:ext uri="{BB962C8B-B14F-4D97-AF65-F5344CB8AC3E}">
        <p14:creationId xmlns:p14="http://schemas.microsoft.com/office/powerpoint/2010/main" val="29720148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06285" y="1596980"/>
            <a:ext cx="9470571" cy="4438222"/>
          </a:xfrm>
        </p:spPr>
        <p:txBody>
          <a:bodyPr>
            <a:noAutofit/>
          </a:bodyPr>
          <a:lstStyle/>
          <a:p>
            <a:pPr algn="just"/>
            <a:r>
              <a:rPr lang="es-ES" sz="2800" b="1" dirty="0" smtClean="0"/>
              <a:t>Cargas </a:t>
            </a:r>
            <a:r>
              <a:rPr lang="es-ES" sz="2800" b="1" dirty="0"/>
              <a:t>del Asegurado - Aviso al Asegurador</a:t>
            </a:r>
            <a:endParaRPr lang="es-ES" sz="2800" dirty="0"/>
          </a:p>
          <a:p>
            <a:pPr algn="just"/>
            <a:r>
              <a:rPr lang="es-ES" dirty="0"/>
              <a:t> </a:t>
            </a:r>
          </a:p>
          <a:p>
            <a:pPr algn="just"/>
            <a:r>
              <a:rPr lang="es-ES" dirty="0"/>
              <a:t>El Asegurado deberá </a:t>
            </a:r>
            <a:r>
              <a:rPr lang="es-ES" u="sng" dirty="0"/>
              <a:t>dar aviso al Asegurador de los actos u omisiones del Tomador</a:t>
            </a:r>
            <a:r>
              <a:rPr lang="es-ES" dirty="0"/>
              <a:t> que puedan dar lugar a la afectación de esta póliza dentro de un plazo de VEINTE (20) días hábiles de ocurridos o conocidos por él, bajo pena de perder los derechos que le acuerda esta garantía.</a:t>
            </a:r>
          </a:p>
          <a:p>
            <a:pPr algn="just"/>
            <a:r>
              <a:rPr lang="es-ES" dirty="0"/>
              <a:t> </a:t>
            </a:r>
          </a:p>
          <a:p>
            <a:pPr algn="just"/>
            <a:r>
              <a:rPr lang="es-ES" dirty="0"/>
              <a:t>El Asegurado está obligado a </a:t>
            </a:r>
            <a:r>
              <a:rPr lang="es-ES" u="sng" dirty="0"/>
              <a:t>adoptar todos los recaudos extrajudiciales o judiciales a su alcance contra el Tomador</a:t>
            </a:r>
            <a:r>
              <a:rPr lang="es-ES" dirty="0"/>
              <a:t>, si por no hacerlo se produce el siniestro o se agrava el riesgo, el Asegurador queda liberado de la responsabilidad asumida por esta póliza.</a:t>
            </a:r>
          </a:p>
          <a:p>
            <a:pPr algn="l"/>
            <a:r>
              <a:rPr lang="es-AR" sz="2800" dirty="0" smtClean="0"/>
              <a:t> </a:t>
            </a:r>
            <a:endParaRPr lang="es-AR" sz="2800" dirty="0"/>
          </a:p>
          <a:p>
            <a:pPr algn="l"/>
            <a:r>
              <a:rPr lang="es-AR" sz="2800" dirty="0"/>
              <a:t/>
            </a:r>
            <a:br>
              <a:rPr lang="es-AR" sz="2800" dirty="0"/>
            </a:br>
            <a:r>
              <a:rPr lang="es-AR" sz="2800" dirty="0"/>
              <a:t> </a:t>
            </a:r>
          </a:p>
          <a:p>
            <a:pPr algn="l"/>
            <a:endParaRPr lang="es-ES" sz="2800" b="1" dirty="0">
              <a:solidFill>
                <a:schemeClr val="tx1">
                  <a:lumMod val="65000"/>
                  <a:lumOff val="35000"/>
                </a:schemeClr>
              </a:solidFill>
            </a:endParaRPr>
          </a:p>
        </p:txBody>
      </p:sp>
      <p:sp>
        <p:nvSpPr>
          <p:cNvPr id="8" name="1 Título"/>
          <p:cNvSpPr txBox="1">
            <a:spLocks/>
          </p:cNvSpPr>
          <p:nvPr/>
        </p:nvSpPr>
        <p:spPr>
          <a:xfrm>
            <a:off x="2238348" y="399245"/>
            <a:ext cx="7772400" cy="1197735"/>
          </a:xfrm>
          <a:prstGeom prst="rect">
            <a:avLst/>
          </a:prstGeom>
        </p:spPr>
        <p:txBody>
          <a:bodyPr vert="horz" lIns="91440" tIns="45720" rIns="91440" bIns="45720" rtlCol="0" anchor="ctr">
            <a:normAutofit/>
          </a:bodyPr>
          <a:lstStyle/>
          <a:p>
            <a:pPr algn="ctr">
              <a:spcBef>
                <a:spcPct val="0"/>
              </a:spcBef>
              <a:defRPr/>
            </a:pPr>
            <a:r>
              <a:rPr lang="es-AR" sz="4000" b="1" dirty="0" smtClean="0">
                <a:solidFill>
                  <a:srgbClr val="002060"/>
                </a:solidFill>
                <a:latin typeface="+mj-lt"/>
              </a:rPr>
              <a:t>Principales Clausulas</a:t>
            </a:r>
            <a:endParaRPr lang="es-AR" sz="4000" b="1" dirty="0">
              <a:solidFill>
                <a:srgbClr val="002060"/>
              </a:solidFill>
              <a:latin typeface="+mj-lt"/>
            </a:endParaRPr>
          </a:p>
        </p:txBody>
      </p:sp>
      <p:sp>
        <p:nvSpPr>
          <p:cNvPr id="5" name="Rectangle 3"/>
          <p:cNvSpPr>
            <a:spLocks/>
          </p:cNvSpPr>
          <p:nvPr/>
        </p:nvSpPr>
        <p:spPr bwMode="auto">
          <a:xfrm>
            <a:off x="0" y="0"/>
            <a:ext cx="12192000" cy="626980"/>
          </a:xfrm>
          <a:prstGeom prst="rect">
            <a:avLst/>
          </a:prstGeom>
          <a:solidFill>
            <a:schemeClr val="tx2">
              <a:lumMod val="75000"/>
            </a:schemeClr>
          </a:solidFill>
          <a:ln>
            <a:noFill/>
          </a:ln>
        </p:spPr>
        <p:txBody>
          <a:bodyPr lIns="0" tIns="0" rIns="0" bIns="0"/>
          <a:lstStyle/>
          <a:p>
            <a:pPr algn="ctr" eaLnBrk="1" hangingPunct="1"/>
            <a:endParaRPr lang="es-AR"/>
          </a:p>
        </p:txBody>
      </p:sp>
      <p:sp>
        <p:nvSpPr>
          <p:cNvPr id="6" name="Rectangle 5"/>
          <p:cNvSpPr>
            <a:spLocks/>
          </p:cNvSpPr>
          <p:nvPr/>
        </p:nvSpPr>
        <p:spPr bwMode="auto">
          <a:xfrm>
            <a:off x="749300" y="165100"/>
            <a:ext cx="454222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nSpc>
                <a:spcPct val="120000"/>
              </a:lnSpc>
            </a:pPr>
            <a:r>
              <a:rPr lang="es-AR" sz="1600" b="1" dirty="0">
                <a:solidFill>
                  <a:schemeClr val="bg1"/>
                </a:solidFill>
              </a:rPr>
              <a:t>Seguro de Caución – Buena Entrega</a:t>
            </a:r>
            <a:br>
              <a:rPr lang="es-AR" sz="1600" b="1" dirty="0">
                <a:solidFill>
                  <a:schemeClr val="bg1"/>
                </a:solidFill>
              </a:rPr>
            </a:br>
            <a:r>
              <a:rPr lang="es-AR" sz="1100" b="1" dirty="0">
                <a:solidFill>
                  <a:schemeClr val="bg1"/>
                </a:solidFill>
              </a:rPr>
              <a:t> Dr. Santiago </a:t>
            </a:r>
            <a:r>
              <a:rPr lang="es-AR" sz="1100" b="1" dirty="0" smtClean="0">
                <a:solidFill>
                  <a:schemeClr val="bg1"/>
                </a:solidFill>
              </a:rPr>
              <a:t>Toribio</a:t>
            </a:r>
            <a:endParaRPr lang="en-US" sz="1600" dirty="0">
              <a:solidFill>
                <a:schemeClr val="bg1"/>
              </a:solidFill>
              <a:latin typeface="55 Helvetica Roman" charset="0"/>
              <a:ea typeface="55 Helvetica Roman" charset="0"/>
              <a:cs typeface="55 Helvetica Roman" charset="0"/>
              <a:sym typeface="55 Helvetica Roman" charset="0"/>
            </a:endParaRPr>
          </a:p>
        </p:txBody>
      </p:sp>
      <p:sp>
        <p:nvSpPr>
          <p:cNvPr id="4" name="3 Marcador de número de diapositiva"/>
          <p:cNvSpPr>
            <a:spLocks noGrp="1"/>
          </p:cNvSpPr>
          <p:nvPr>
            <p:ph type="sldNum" sz="quarter" idx="12"/>
          </p:nvPr>
        </p:nvSpPr>
        <p:spPr/>
        <p:txBody>
          <a:bodyPr/>
          <a:lstStyle/>
          <a:p>
            <a:fld id="{5D0E4275-948E-4D50-A7F3-8BE34090FF0F}" type="slidenum">
              <a:rPr lang="es-AR" smtClean="0"/>
              <a:t>13</a:t>
            </a:fld>
            <a:endParaRPr lang="es-AR"/>
          </a:p>
        </p:txBody>
      </p:sp>
    </p:spTree>
    <p:extLst>
      <p:ext uri="{BB962C8B-B14F-4D97-AF65-F5344CB8AC3E}">
        <p14:creationId xmlns:p14="http://schemas.microsoft.com/office/powerpoint/2010/main" val="12378998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sz="4000" b="1" dirty="0" smtClean="0">
                <a:solidFill>
                  <a:srgbClr val="002060"/>
                </a:solidFill>
              </a:rPr>
              <a:t>Principales Clausulas</a:t>
            </a:r>
            <a:endParaRPr lang="es-AR" sz="4000" b="1" dirty="0">
              <a:solidFill>
                <a:srgbClr val="002060"/>
              </a:solidFill>
            </a:endParaRPr>
          </a:p>
        </p:txBody>
      </p:sp>
      <p:sp>
        <p:nvSpPr>
          <p:cNvPr id="3" name="Marcador de contenido 2"/>
          <p:cNvSpPr>
            <a:spLocks noGrp="1"/>
          </p:cNvSpPr>
          <p:nvPr>
            <p:ph idx="1"/>
          </p:nvPr>
        </p:nvSpPr>
        <p:spPr>
          <a:xfrm>
            <a:off x="1045029" y="1729567"/>
            <a:ext cx="9548947" cy="4657256"/>
          </a:xfrm>
        </p:spPr>
        <p:txBody>
          <a:bodyPr>
            <a:normAutofit fontScale="62500" lnSpcReduction="20000"/>
          </a:bodyPr>
          <a:lstStyle/>
          <a:p>
            <a:pPr marL="0" indent="0">
              <a:buNone/>
            </a:pPr>
            <a:r>
              <a:rPr lang="es-ES" sz="3800" b="1" dirty="0"/>
              <a:t>Configuración y determinación del siniestro</a:t>
            </a:r>
            <a:endParaRPr lang="es-ES" sz="3800" dirty="0"/>
          </a:p>
          <a:p>
            <a:pPr marL="0" indent="0">
              <a:buNone/>
            </a:pPr>
            <a:endParaRPr lang="es-ES" dirty="0"/>
          </a:p>
          <a:p>
            <a:pPr lvl="0" algn="just"/>
            <a:r>
              <a:rPr lang="es-ES" sz="3100" dirty="0"/>
              <a:t>Que se hubieran </a:t>
            </a:r>
            <a:r>
              <a:rPr lang="es-ES" sz="3100" u="sng" dirty="0"/>
              <a:t>paralizado las obras</a:t>
            </a:r>
            <a:r>
              <a:rPr lang="es-ES" sz="3100" dirty="0"/>
              <a:t>, existan </a:t>
            </a:r>
            <a:r>
              <a:rPr lang="es-ES" sz="3100" u="sng" dirty="0"/>
              <a:t>demoras en el cronograma de </a:t>
            </a:r>
            <a:r>
              <a:rPr lang="es-ES" sz="3100" u="sng" dirty="0" smtClean="0"/>
              <a:t>ejecución del </a:t>
            </a:r>
            <a:r>
              <a:rPr lang="es-ES" sz="3100" u="sng" dirty="0"/>
              <a:t>proyecto</a:t>
            </a:r>
            <a:r>
              <a:rPr lang="es-ES" sz="3100" dirty="0"/>
              <a:t>, </a:t>
            </a:r>
            <a:r>
              <a:rPr lang="es-ES" sz="3100" u="sng" dirty="0"/>
              <a:t>no hayan sido terminadas las unidades</a:t>
            </a:r>
            <a:r>
              <a:rPr lang="es-ES" sz="3100" dirty="0"/>
              <a:t>, exista una </a:t>
            </a:r>
            <a:r>
              <a:rPr lang="es-ES" sz="3100" u="sng" dirty="0"/>
              <a:t>imposibilidad jurídica para disponer del bien o transferir la propiedad por parte del Tomador</a:t>
            </a:r>
            <a:r>
              <a:rPr lang="es-ES" sz="3100" dirty="0"/>
              <a:t>, o </a:t>
            </a:r>
            <a:r>
              <a:rPr lang="es-ES" sz="3100" u="sng" dirty="0"/>
              <a:t>no se haya entregado la vivienda en el plazo convenido</a:t>
            </a:r>
            <a:r>
              <a:rPr lang="es-ES" sz="3100" dirty="0"/>
              <a:t>, o que entregada ésta </a:t>
            </a:r>
            <a:r>
              <a:rPr lang="es-ES" sz="3100" u="sng" dirty="0"/>
              <a:t>no se haya obtenido la correspondiente habilitación de la Autoridad de Contralor</a:t>
            </a:r>
            <a:r>
              <a:rPr lang="es-ES" sz="3100" dirty="0"/>
              <a:t>, siempre que el Asegurado no haya concedido la prórroga a que se refiere el Artículo 13 - Prórrogas, y se acredite todo ello en forma fehaciente.</a:t>
            </a:r>
          </a:p>
          <a:p>
            <a:pPr marL="0" indent="0" algn="just">
              <a:buNone/>
            </a:pPr>
            <a:r>
              <a:rPr lang="es-ES" sz="3100" dirty="0"/>
              <a:t> </a:t>
            </a:r>
          </a:p>
          <a:p>
            <a:pPr lvl="0" algn="just"/>
            <a:r>
              <a:rPr lang="es-ES" sz="3100" dirty="0"/>
              <a:t>Que los asegurados efectúen una </a:t>
            </a:r>
            <a:r>
              <a:rPr lang="es-ES" sz="3100" u="sng" dirty="0"/>
              <a:t>previa intimación fehaciente de pago al </a:t>
            </a:r>
            <a:r>
              <a:rPr lang="es-ES" sz="3100" u="sng" dirty="0" err="1" smtClean="0"/>
              <a:t>Tomador</a:t>
            </a:r>
            <a:r>
              <a:rPr lang="es-ES" sz="3100" dirty="0" err="1" smtClean="0"/>
              <a:t>,</a:t>
            </a:r>
            <a:r>
              <a:rPr lang="es-ES" sz="3100" u="sng" dirty="0" err="1" smtClean="0"/>
              <a:t>debiendo</a:t>
            </a:r>
            <a:r>
              <a:rPr lang="es-ES" sz="3100" u="sng" dirty="0" smtClean="0"/>
              <a:t> </a:t>
            </a:r>
            <a:r>
              <a:rPr lang="es-ES" sz="3100" u="sng" dirty="0"/>
              <a:t>comunicar al Asegurador el resultado infructuoso de tal intimación</a:t>
            </a:r>
            <a:r>
              <a:rPr lang="es-ES" sz="3100" dirty="0"/>
              <a:t>, acompañando dentro de los DIEZ (10) días la documentación pertinente y la contestación del Tomador, si la hubiere</a:t>
            </a:r>
            <a:r>
              <a:rPr lang="es-ES" sz="3100" dirty="0" smtClean="0"/>
              <a:t>.</a:t>
            </a:r>
          </a:p>
          <a:p>
            <a:pPr marL="0" indent="0" algn="just">
              <a:buNone/>
            </a:pPr>
            <a:endParaRPr lang="es-ES" sz="3100" dirty="0" smtClean="0"/>
          </a:p>
          <a:p>
            <a:pPr marL="0" indent="0" algn="just">
              <a:buNone/>
            </a:pPr>
            <a:r>
              <a:rPr lang="es-ES" sz="3100" dirty="0" smtClean="0"/>
              <a:t>En </a:t>
            </a:r>
            <a:r>
              <a:rPr lang="es-ES" sz="3100" dirty="0"/>
              <a:t>caso de que el siniestro ocurra por la imposibilidad de escriturar a causa de la existencia </a:t>
            </a:r>
            <a:r>
              <a:rPr lang="es-ES" sz="3100" dirty="0" smtClean="0"/>
              <a:t>de gravámenes </a:t>
            </a:r>
            <a:r>
              <a:rPr lang="es-ES" sz="3100" dirty="0"/>
              <a:t>sobre el inmueble no asumidos por los Asegurados al momento de celebrar </a:t>
            </a:r>
            <a:r>
              <a:rPr lang="es-ES" sz="3100" dirty="0" smtClean="0"/>
              <a:t>el contrato </a:t>
            </a:r>
            <a:r>
              <a:rPr lang="es-ES" sz="3100" dirty="0"/>
              <a:t>garantizado, deberá concurrir ésta circunstancia y la expuesta en el punto b)</a:t>
            </a:r>
          </a:p>
          <a:p>
            <a:pPr marL="0" indent="0">
              <a:buNone/>
            </a:pPr>
            <a:endParaRPr lang="es-AR" sz="2400" b="1" dirty="0">
              <a:solidFill>
                <a:schemeClr val="tx1">
                  <a:lumMod val="65000"/>
                  <a:lumOff val="35000"/>
                </a:schemeClr>
              </a:solidFill>
            </a:endParaRPr>
          </a:p>
        </p:txBody>
      </p:sp>
      <p:sp>
        <p:nvSpPr>
          <p:cNvPr id="5" name="Rectangle 3"/>
          <p:cNvSpPr>
            <a:spLocks/>
          </p:cNvSpPr>
          <p:nvPr/>
        </p:nvSpPr>
        <p:spPr bwMode="auto">
          <a:xfrm>
            <a:off x="0" y="0"/>
            <a:ext cx="12192000" cy="626980"/>
          </a:xfrm>
          <a:prstGeom prst="rect">
            <a:avLst/>
          </a:prstGeom>
          <a:solidFill>
            <a:schemeClr val="tx2">
              <a:lumMod val="75000"/>
            </a:schemeClr>
          </a:solidFill>
          <a:ln>
            <a:noFill/>
          </a:ln>
        </p:spPr>
        <p:txBody>
          <a:bodyPr lIns="0" tIns="0" rIns="0" bIns="0"/>
          <a:lstStyle/>
          <a:p>
            <a:pPr algn="ctr" eaLnBrk="1" hangingPunct="1"/>
            <a:endParaRPr lang="es-AR"/>
          </a:p>
        </p:txBody>
      </p:sp>
      <p:sp>
        <p:nvSpPr>
          <p:cNvPr id="6" name="Rectangle 5"/>
          <p:cNvSpPr>
            <a:spLocks/>
          </p:cNvSpPr>
          <p:nvPr/>
        </p:nvSpPr>
        <p:spPr bwMode="auto">
          <a:xfrm>
            <a:off x="749300" y="165100"/>
            <a:ext cx="454222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nSpc>
                <a:spcPct val="120000"/>
              </a:lnSpc>
            </a:pPr>
            <a:r>
              <a:rPr lang="es-AR" sz="1600" b="1" dirty="0">
                <a:solidFill>
                  <a:schemeClr val="bg1"/>
                </a:solidFill>
              </a:rPr>
              <a:t>Seguro de Caución – Buena Entrega</a:t>
            </a:r>
            <a:br>
              <a:rPr lang="es-AR" sz="1600" b="1" dirty="0">
                <a:solidFill>
                  <a:schemeClr val="bg1"/>
                </a:solidFill>
              </a:rPr>
            </a:br>
            <a:r>
              <a:rPr lang="es-AR" sz="1100" b="1" dirty="0">
                <a:solidFill>
                  <a:schemeClr val="bg1"/>
                </a:solidFill>
              </a:rPr>
              <a:t> Dr. Santiago </a:t>
            </a:r>
            <a:r>
              <a:rPr lang="es-AR" sz="1100" b="1" dirty="0" smtClean="0">
                <a:solidFill>
                  <a:schemeClr val="bg1"/>
                </a:solidFill>
              </a:rPr>
              <a:t>Toribio</a:t>
            </a:r>
            <a:endParaRPr lang="en-US" sz="1600" dirty="0">
              <a:solidFill>
                <a:schemeClr val="bg1"/>
              </a:solidFill>
              <a:latin typeface="55 Helvetica Roman" charset="0"/>
              <a:ea typeface="55 Helvetica Roman" charset="0"/>
              <a:cs typeface="55 Helvetica Roman" charset="0"/>
              <a:sym typeface="55 Helvetica Roman" charset="0"/>
            </a:endParaRPr>
          </a:p>
        </p:txBody>
      </p:sp>
      <p:sp>
        <p:nvSpPr>
          <p:cNvPr id="7" name="6 Marcador de número de diapositiva"/>
          <p:cNvSpPr>
            <a:spLocks noGrp="1"/>
          </p:cNvSpPr>
          <p:nvPr>
            <p:ph type="sldNum" sz="quarter" idx="12"/>
          </p:nvPr>
        </p:nvSpPr>
        <p:spPr/>
        <p:txBody>
          <a:bodyPr/>
          <a:lstStyle/>
          <a:p>
            <a:fld id="{5D0E4275-948E-4D50-A7F3-8BE34090FF0F}" type="slidenum">
              <a:rPr lang="es-AR" smtClean="0"/>
              <a:t>14</a:t>
            </a:fld>
            <a:endParaRPr lang="es-AR"/>
          </a:p>
        </p:txBody>
      </p:sp>
    </p:spTree>
    <p:extLst>
      <p:ext uri="{BB962C8B-B14F-4D97-AF65-F5344CB8AC3E}">
        <p14:creationId xmlns:p14="http://schemas.microsoft.com/office/powerpoint/2010/main" val="3125066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sz="4000" b="1" dirty="0" smtClean="0">
                <a:solidFill>
                  <a:srgbClr val="002060"/>
                </a:solidFill>
              </a:rPr>
              <a:t>Principales Clausulas</a:t>
            </a:r>
            <a:endParaRPr lang="es-AR" sz="4000" b="1" dirty="0">
              <a:solidFill>
                <a:srgbClr val="002060"/>
              </a:solidFill>
            </a:endParaRPr>
          </a:p>
        </p:txBody>
      </p:sp>
      <p:sp>
        <p:nvSpPr>
          <p:cNvPr id="3" name="Marcador de contenido 2"/>
          <p:cNvSpPr>
            <a:spLocks noGrp="1"/>
          </p:cNvSpPr>
          <p:nvPr>
            <p:ph idx="1"/>
          </p:nvPr>
        </p:nvSpPr>
        <p:spPr>
          <a:xfrm>
            <a:off x="1084218" y="1720695"/>
            <a:ext cx="10464452" cy="4351338"/>
          </a:xfrm>
        </p:spPr>
        <p:txBody>
          <a:bodyPr>
            <a:normAutofit/>
          </a:bodyPr>
          <a:lstStyle/>
          <a:p>
            <a:pPr marL="0" indent="0">
              <a:buNone/>
            </a:pPr>
            <a:r>
              <a:rPr lang="es-ES" sz="2400" b="1" dirty="0"/>
              <a:t>Pago de la </a:t>
            </a:r>
            <a:r>
              <a:rPr lang="es-ES" sz="2400" b="1" dirty="0" smtClean="0"/>
              <a:t>indemnización</a:t>
            </a:r>
          </a:p>
          <a:p>
            <a:pPr marL="0" indent="0">
              <a:buNone/>
            </a:pPr>
            <a:endParaRPr lang="es-ES" b="1" dirty="0"/>
          </a:p>
          <a:p>
            <a:pPr algn="just"/>
            <a:r>
              <a:rPr lang="es-ES" sz="2000" dirty="0" smtClean="0"/>
              <a:t>Dentro </a:t>
            </a:r>
            <a:r>
              <a:rPr lang="es-ES" sz="2000" dirty="0"/>
              <a:t>de los TREINTA (30) días siguientes a la fecha cierta del siniestro, y hasta el límite máximo indicado de las Sumas Aseguradas que hayan sido abonadas por cada uno de los Asegurados en la Cuenta Especial con más el interés establecido en los Certificados Individuales.</a:t>
            </a:r>
          </a:p>
          <a:p>
            <a:pPr marL="0" indent="0" algn="just">
              <a:buNone/>
            </a:pPr>
            <a:endParaRPr lang="es-ES" sz="2000" dirty="0"/>
          </a:p>
          <a:p>
            <a:pPr algn="just"/>
            <a:r>
              <a:rPr lang="es-ES" sz="2000" u="sng" dirty="0"/>
              <a:t>Los derechos</a:t>
            </a:r>
            <a:r>
              <a:rPr lang="es-ES" sz="2000" dirty="0"/>
              <a:t> que corresponden a los Asegurados contra el Tomador, en razón del </a:t>
            </a:r>
            <a:r>
              <a:rPr lang="es-ES" sz="2000" dirty="0" smtClean="0"/>
              <a:t>siniestro cubierto, </a:t>
            </a:r>
            <a:r>
              <a:rPr lang="es-ES" sz="2000" u="sng" dirty="0"/>
              <a:t>se transfieren al Asegurador</a:t>
            </a:r>
            <a:r>
              <a:rPr lang="es-ES" sz="2000" dirty="0"/>
              <a:t> hasta el monto de la indemnización pagada por éste</a:t>
            </a:r>
            <a:endParaRPr lang="es-AR" sz="1800" dirty="0">
              <a:solidFill>
                <a:schemeClr val="tx1">
                  <a:lumMod val="65000"/>
                  <a:lumOff val="35000"/>
                </a:schemeClr>
              </a:solidFill>
            </a:endParaRPr>
          </a:p>
        </p:txBody>
      </p:sp>
      <p:sp>
        <p:nvSpPr>
          <p:cNvPr id="5" name="Rectangle 3"/>
          <p:cNvSpPr>
            <a:spLocks/>
          </p:cNvSpPr>
          <p:nvPr/>
        </p:nvSpPr>
        <p:spPr bwMode="auto">
          <a:xfrm>
            <a:off x="0" y="0"/>
            <a:ext cx="12192000" cy="626980"/>
          </a:xfrm>
          <a:prstGeom prst="rect">
            <a:avLst/>
          </a:prstGeom>
          <a:solidFill>
            <a:schemeClr val="tx2">
              <a:lumMod val="75000"/>
            </a:schemeClr>
          </a:solidFill>
          <a:ln>
            <a:noFill/>
          </a:ln>
        </p:spPr>
        <p:txBody>
          <a:bodyPr lIns="0" tIns="0" rIns="0" bIns="0"/>
          <a:lstStyle/>
          <a:p>
            <a:pPr algn="ctr" eaLnBrk="1" hangingPunct="1"/>
            <a:endParaRPr lang="es-AR"/>
          </a:p>
        </p:txBody>
      </p:sp>
      <p:sp>
        <p:nvSpPr>
          <p:cNvPr id="6" name="Rectangle 5"/>
          <p:cNvSpPr>
            <a:spLocks/>
          </p:cNvSpPr>
          <p:nvPr/>
        </p:nvSpPr>
        <p:spPr bwMode="auto">
          <a:xfrm>
            <a:off x="749300" y="165100"/>
            <a:ext cx="454222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nSpc>
                <a:spcPct val="120000"/>
              </a:lnSpc>
            </a:pPr>
            <a:r>
              <a:rPr lang="es-AR" sz="1600" b="1" dirty="0">
                <a:solidFill>
                  <a:schemeClr val="bg1"/>
                </a:solidFill>
              </a:rPr>
              <a:t>Seguro de Caución – Buena Entrega</a:t>
            </a:r>
            <a:br>
              <a:rPr lang="es-AR" sz="1600" b="1" dirty="0">
                <a:solidFill>
                  <a:schemeClr val="bg1"/>
                </a:solidFill>
              </a:rPr>
            </a:br>
            <a:r>
              <a:rPr lang="es-AR" sz="1100" b="1" dirty="0">
                <a:solidFill>
                  <a:schemeClr val="bg1"/>
                </a:solidFill>
              </a:rPr>
              <a:t> Dr. Santiago </a:t>
            </a:r>
            <a:r>
              <a:rPr lang="es-AR" sz="1100" b="1" dirty="0" smtClean="0">
                <a:solidFill>
                  <a:schemeClr val="bg1"/>
                </a:solidFill>
              </a:rPr>
              <a:t>Toribio</a:t>
            </a:r>
            <a:endParaRPr lang="en-US" sz="1600" dirty="0">
              <a:solidFill>
                <a:schemeClr val="bg1"/>
              </a:solidFill>
              <a:latin typeface="55 Helvetica Roman" charset="0"/>
              <a:ea typeface="55 Helvetica Roman" charset="0"/>
              <a:cs typeface="55 Helvetica Roman" charset="0"/>
              <a:sym typeface="55 Helvetica Roman" charset="0"/>
            </a:endParaRPr>
          </a:p>
        </p:txBody>
      </p:sp>
      <p:sp>
        <p:nvSpPr>
          <p:cNvPr id="7" name="6 Marcador de número de diapositiva"/>
          <p:cNvSpPr>
            <a:spLocks noGrp="1"/>
          </p:cNvSpPr>
          <p:nvPr>
            <p:ph type="sldNum" sz="quarter" idx="12"/>
          </p:nvPr>
        </p:nvSpPr>
        <p:spPr/>
        <p:txBody>
          <a:bodyPr/>
          <a:lstStyle/>
          <a:p>
            <a:fld id="{5D0E4275-948E-4D50-A7F3-8BE34090FF0F}" type="slidenum">
              <a:rPr lang="es-AR" smtClean="0"/>
              <a:t>15</a:t>
            </a:fld>
            <a:endParaRPr lang="es-AR"/>
          </a:p>
        </p:txBody>
      </p:sp>
    </p:spTree>
    <p:extLst>
      <p:ext uri="{BB962C8B-B14F-4D97-AF65-F5344CB8AC3E}">
        <p14:creationId xmlns:p14="http://schemas.microsoft.com/office/powerpoint/2010/main" val="1775702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sz="4000" b="1" dirty="0" smtClean="0">
                <a:solidFill>
                  <a:srgbClr val="002060"/>
                </a:solidFill>
              </a:rPr>
              <a:t>Principales Clausulas</a:t>
            </a:r>
            <a:endParaRPr lang="es-AR" sz="4000" b="1" dirty="0">
              <a:solidFill>
                <a:srgbClr val="002060"/>
              </a:solidFill>
            </a:endParaRPr>
          </a:p>
        </p:txBody>
      </p:sp>
      <p:sp>
        <p:nvSpPr>
          <p:cNvPr id="3" name="Marcador de contenido 2"/>
          <p:cNvSpPr>
            <a:spLocks noGrp="1"/>
          </p:cNvSpPr>
          <p:nvPr>
            <p:ph idx="1"/>
          </p:nvPr>
        </p:nvSpPr>
        <p:spPr>
          <a:xfrm>
            <a:off x="1175657" y="1870594"/>
            <a:ext cx="9562011" cy="4351338"/>
          </a:xfrm>
        </p:spPr>
        <p:txBody>
          <a:bodyPr>
            <a:normAutofit fontScale="70000" lnSpcReduction="20000"/>
          </a:bodyPr>
          <a:lstStyle/>
          <a:p>
            <a:pPr marL="0" indent="0">
              <a:buNone/>
            </a:pPr>
            <a:r>
              <a:rPr lang="es-ES" sz="3400" b="1" dirty="0"/>
              <a:t>Prórrogas</a:t>
            </a:r>
            <a:endParaRPr lang="es-ES" sz="3400" dirty="0"/>
          </a:p>
          <a:p>
            <a:pPr marL="0" indent="0">
              <a:buNone/>
            </a:pPr>
            <a:r>
              <a:rPr lang="es-ES" dirty="0"/>
              <a:t> </a:t>
            </a:r>
          </a:p>
          <a:p>
            <a:pPr marL="0" indent="0" algn="just">
              <a:buNone/>
            </a:pPr>
            <a:r>
              <a:rPr lang="es-ES" dirty="0"/>
              <a:t>Si los Asegurados o algunos de ellos optaren por conceder al Tomador prórroga para dicha entrega, el seguro deberá prorrogarse respecto de aquellos Asegurados que lo solicitaren.</a:t>
            </a:r>
          </a:p>
          <a:p>
            <a:pPr marL="0" indent="0" algn="just">
              <a:buNone/>
            </a:pPr>
            <a:r>
              <a:rPr lang="es-ES" dirty="0"/>
              <a:t> </a:t>
            </a:r>
          </a:p>
          <a:p>
            <a:pPr marL="0" indent="0" algn="just">
              <a:buNone/>
            </a:pPr>
            <a:r>
              <a:rPr lang="es-ES" dirty="0"/>
              <a:t>Clave este capítulo en el Contrato Principal!</a:t>
            </a:r>
          </a:p>
          <a:p>
            <a:pPr marL="0" indent="0" algn="just">
              <a:buNone/>
            </a:pPr>
            <a:r>
              <a:rPr lang="es-ES" dirty="0"/>
              <a:t> </a:t>
            </a:r>
          </a:p>
          <a:p>
            <a:pPr marL="0" indent="0" algn="just">
              <a:buNone/>
            </a:pPr>
            <a:r>
              <a:rPr lang="es-ES" sz="3400" b="1" dirty="0"/>
              <a:t>Derechos del Asegurador</a:t>
            </a:r>
            <a:endParaRPr lang="es-ES" sz="3400" dirty="0"/>
          </a:p>
          <a:p>
            <a:pPr marL="0" indent="0" algn="just">
              <a:buNone/>
            </a:pPr>
            <a:r>
              <a:rPr lang="es-ES" b="1" dirty="0"/>
              <a:t> </a:t>
            </a:r>
            <a:endParaRPr lang="es-ES" dirty="0"/>
          </a:p>
          <a:p>
            <a:pPr marL="0" indent="0" algn="just">
              <a:buNone/>
            </a:pPr>
            <a:r>
              <a:rPr lang="es-ES" dirty="0"/>
              <a:t>Podrá suspender la emisión de nuevos Certificados Individuales, cuando se comprobare cualquier incumplimiento por parte del Tomador a las obligaciones garantizadas por la presente, sin perjuicio de quedar garantizadas las Sumas Aseguradas a </a:t>
            </a:r>
            <a:r>
              <a:rPr lang="es-ES" dirty="0" smtClean="0"/>
              <a:t>riesgo</a:t>
            </a:r>
            <a:r>
              <a:rPr lang="es-AR" sz="2400" dirty="0" smtClean="0">
                <a:solidFill>
                  <a:schemeClr val="tx1">
                    <a:lumMod val="65000"/>
                    <a:lumOff val="35000"/>
                  </a:schemeClr>
                </a:solidFill>
              </a:rPr>
              <a:t>.</a:t>
            </a:r>
            <a:endParaRPr lang="es-AR" sz="2400" dirty="0">
              <a:solidFill>
                <a:schemeClr val="tx1">
                  <a:lumMod val="65000"/>
                  <a:lumOff val="35000"/>
                </a:schemeClr>
              </a:solidFill>
            </a:endParaRPr>
          </a:p>
        </p:txBody>
      </p:sp>
      <p:sp>
        <p:nvSpPr>
          <p:cNvPr id="5" name="Rectangle 3"/>
          <p:cNvSpPr>
            <a:spLocks/>
          </p:cNvSpPr>
          <p:nvPr/>
        </p:nvSpPr>
        <p:spPr bwMode="auto">
          <a:xfrm>
            <a:off x="0" y="0"/>
            <a:ext cx="12192000" cy="626980"/>
          </a:xfrm>
          <a:prstGeom prst="rect">
            <a:avLst/>
          </a:prstGeom>
          <a:solidFill>
            <a:schemeClr val="tx2">
              <a:lumMod val="75000"/>
            </a:schemeClr>
          </a:solidFill>
          <a:ln>
            <a:noFill/>
          </a:ln>
        </p:spPr>
        <p:txBody>
          <a:bodyPr lIns="0" tIns="0" rIns="0" bIns="0"/>
          <a:lstStyle/>
          <a:p>
            <a:pPr algn="ctr" eaLnBrk="1" hangingPunct="1"/>
            <a:endParaRPr lang="es-AR"/>
          </a:p>
        </p:txBody>
      </p:sp>
      <p:sp>
        <p:nvSpPr>
          <p:cNvPr id="6" name="Rectangle 5"/>
          <p:cNvSpPr>
            <a:spLocks/>
          </p:cNvSpPr>
          <p:nvPr/>
        </p:nvSpPr>
        <p:spPr bwMode="auto">
          <a:xfrm>
            <a:off x="749300" y="165100"/>
            <a:ext cx="454222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nSpc>
                <a:spcPct val="120000"/>
              </a:lnSpc>
            </a:pPr>
            <a:r>
              <a:rPr lang="es-AR" sz="1600" b="1" dirty="0">
                <a:solidFill>
                  <a:schemeClr val="bg1"/>
                </a:solidFill>
              </a:rPr>
              <a:t>Seguro de Caución – Buena Entrega</a:t>
            </a:r>
            <a:br>
              <a:rPr lang="es-AR" sz="1600" b="1" dirty="0">
                <a:solidFill>
                  <a:schemeClr val="bg1"/>
                </a:solidFill>
              </a:rPr>
            </a:br>
            <a:r>
              <a:rPr lang="es-AR" sz="1100" b="1" dirty="0">
                <a:solidFill>
                  <a:schemeClr val="bg1"/>
                </a:solidFill>
              </a:rPr>
              <a:t> Dr. Santiago </a:t>
            </a:r>
            <a:r>
              <a:rPr lang="es-AR" sz="1100" b="1" dirty="0" smtClean="0">
                <a:solidFill>
                  <a:schemeClr val="bg1"/>
                </a:solidFill>
              </a:rPr>
              <a:t>Toribio</a:t>
            </a:r>
            <a:endParaRPr lang="en-US" sz="1600" dirty="0">
              <a:solidFill>
                <a:schemeClr val="bg1"/>
              </a:solidFill>
              <a:latin typeface="55 Helvetica Roman" charset="0"/>
              <a:ea typeface="55 Helvetica Roman" charset="0"/>
              <a:cs typeface="55 Helvetica Roman" charset="0"/>
              <a:sym typeface="55 Helvetica Roman" charset="0"/>
            </a:endParaRPr>
          </a:p>
        </p:txBody>
      </p:sp>
      <p:sp>
        <p:nvSpPr>
          <p:cNvPr id="7" name="6 Marcador de número de diapositiva"/>
          <p:cNvSpPr>
            <a:spLocks noGrp="1"/>
          </p:cNvSpPr>
          <p:nvPr>
            <p:ph type="sldNum" sz="quarter" idx="12"/>
          </p:nvPr>
        </p:nvSpPr>
        <p:spPr/>
        <p:txBody>
          <a:bodyPr/>
          <a:lstStyle/>
          <a:p>
            <a:fld id="{5D0E4275-948E-4D50-A7F3-8BE34090FF0F}" type="slidenum">
              <a:rPr lang="es-AR" smtClean="0"/>
              <a:t>16</a:t>
            </a:fld>
            <a:endParaRPr lang="es-AR"/>
          </a:p>
        </p:txBody>
      </p:sp>
    </p:spTree>
    <p:extLst>
      <p:ext uri="{BB962C8B-B14F-4D97-AF65-F5344CB8AC3E}">
        <p14:creationId xmlns:p14="http://schemas.microsoft.com/office/powerpoint/2010/main" val="1870870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3210" y="365125"/>
            <a:ext cx="10515600" cy="1325563"/>
          </a:xfrm>
        </p:spPr>
        <p:txBody>
          <a:bodyPr>
            <a:normAutofit/>
          </a:bodyPr>
          <a:lstStyle/>
          <a:p>
            <a:pPr algn="ctr"/>
            <a:r>
              <a:rPr lang="es-AR" sz="4000" b="1" dirty="0" smtClean="0">
                <a:solidFill>
                  <a:srgbClr val="002060"/>
                </a:solidFill>
              </a:rPr>
              <a:t>Información para la póliza</a:t>
            </a:r>
            <a:endParaRPr lang="es-AR" sz="4000" b="1" dirty="0">
              <a:solidFill>
                <a:srgbClr val="002060"/>
              </a:solidFill>
            </a:endParaRPr>
          </a:p>
        </p:txBody>
      </p:sp>
      <p:sp>
        <p:nvSpPr>
          <p:cNvPr id="3" name="Marcador de contenido 2"/>
          <p:cNvSpPr>
            <a:spLocks noGrp="1"/>
          </p:cNvSpPr>
          <p:nvPr>
            <p:ph idx="1"/>
          </p:nvPr>
        </p:nvSpPr>
        <p:spPr>
          <a:xfrm>
            <a:off x="1410789" y="1780657"/>
            <a:ext cx="9366068" cy="4351338"/>
          </a:xfrm>
        </p:spPr>
        <p:txBody>
          <a:bodyPr>
            <a:noAutofit/>
          </a:bodyPr>
          <a:lstStyle/>
          <a:p>
            <a:r>
              <a:rPr lang="es-ES" sz="1400" b="1" dirty="0"/>
              <a:t>Proyecto de Construcción objeto de esta Garantía</a:t>
            </a:r>
            <a:endParaRPr lang="es-ES" sz="1400" dirty="0"/>
          </a:p>
          <a:p>
            <a:r>
              <a:rPr lang="es-ES" sz="1400" dirty="0"/>
              <a:t>Unidades Funcionales Proyectadas</a:t>
            </a:r>
          </a:p>
          <a:p>
            <a:r>
              <a:rPr lang="es-ES" sz="1400" dirty="0"/>
              <a:t>Dirección y lugar exacto de la obra</a:t>
            </a:r>
          </a:p>
          <a:p>
            <a:r>
              <a:rPr lang="es-ES" sz="1400" dirty="0"/>
              <a:t>Descripción de la obra especificando sus aspectos esenciales</a:t>
            </a:r>
          </a:p>
          <a:p>
            <a:r>
              <a:rPr lang="es-ES" sz="1400" dirty="0"/>
              <a:t>Director de Obra</a:t>
            </a:r>
          </a:p>
          <a:p>
            <a:r>
              <a:rPr lang="es-ES" sz="1400" dirty="0"/>
              <a:t>Empresa Constructora</a:t>
            </a:r>
          </a:p>
          <a:p>
            <a:r>
              <a:rPr lang="es-ES" sz="1400" dirty="0"/>
              <a:t>Empresa Subcontratista</a:t>
            </a:r>
          </a:p>
          <a:p>
            <a:r>
              <a:rPr lang="es-ES" sz="1400" dirty="0"/>
              <a:t>Cronograma de Avance de obra</a:t>
            </a:r>
          </a:p>
          <a:p>
            <a:r>
              <a:rPr lang="es-ES" sz="1400" dirty="0"/>
              <a:t>Fecha de iniciación</a:t>
            </a:r>
          </a:p>
          <a:p>
            <a:r>
              <a:rPr lang="es-ES" sz="1400" dirty="0"/>
              <a:t>Fecha de terminación</a:t>
            </a:r>
          </a:p>
          <a:p>
            <a:r>
              <a:rPr lang="es-ES" sz="1400" dirty="0"/>
              <a:t>Estado actual de la edificación</a:t>
            </a:r>
          </a:p>
          <a:p>
            <a:r>
              <a:rPr lang="es-ES" sz="1400" dirty="0"/>
              <a:t>Costo total de la obra</a:t>
            </a:r>
          </a:p>
          <a:p>
            <a:r>
              <a:rPr lang="es-ES" sz="1400" dirty="0"/>
              <a:t>Entidad/es en la/s que se halla/n abierta/s la/s Cuenta/s Especial/es</a:t>
            </a:r>
          </a:p>
          <a:p>
            <a:r>
              <a:rPr lang="es-ES" sz="1400" dirty="0"/>
              <a:t>Identificación de la/s Cuenta/s Especial/es</a:t>
            </a:r>
          </a:p>
          <a:p>
            <a:pPr marL="0" indent="0">
              <a:buNone/>
            </a:pPr>
            <a:r>
              <a:rPr lang="es-AR" sz="2400" dirty="0">
                <a:solidFill>
                  <a:schemeClr val="tx1">
                    <a:lumMod val="65000"/>
                    <a:lumOff val="35000"/>
                  </a:schemeClr>
                </a:solidFill>
              </a:rPr>
              <a:t>	 </a:t>
            </a:r>
            <a:endParaRPr lang="es-AR" sz="2400" dirty="0" smtClean="0">
              <a:solidFill>
                <a:schemeClr val="tx1">
                  <a:lumMod val="65000"/>
                  <a:lumOff val="35000"/>
                </a:schemeClr>
              </a:solidFill>
            </a:endParaRPr>
          </a:p>
        </p:txBody>
      </p:sp>
      <p:sp>
        <p:nvSpPr>
          <p:cNvPr id="5" name="Rectangle 3"/>
          <p:cNvSpPr>
            <a:spLocks/>
          </p:cNvSpPr>
          <p:nvPr/>
        </p:nvSpPr>
        <p:spPr bwMode="auto">
          <a:xfrm>
            <a:off x="0" y="0"/>
            <a:ext cx="12192000" cy="626980"/>
          </a:xfrm>
          <a:prstGeom prst="rect">
            <a:avLst/>
          </a:prstGeom>
          <a:solidFill>
            <a:schemeClr val="tx2">
              <a:lumMod val="75000"/>
            </a:schemeClr>
          </a:solidFill>
          <a:ln>
            <a:noFill/>
          </a:ln>
        </p:spPr>
        <p:txBody>
          <a:bodyPr lIns="0" tIns="0" rIns="0" bIns="0"/>
          <a:lstStyle/>
          <a:p>
            <a:pPr algn="ctr" eaLnBrk="1" hangingPunct="1"/>
            <a:endParaRPr lang="es-AR"/>
          </a:p>
        </p:txBody>
      </p:sp>
      <p:sp>
        <p:nvSpPr>
          <p:cNvPr id="6" name="Rectangle 5"/>
          <p:cNvSpPr>
            <a:spLocks/>
          </p:cNvSpPr>
          <p:nvPr/>
        </p:nvSpPr>
        <p:spPr bwMode="auto">
          <a:xfrm>
            <a:off x="749300" y="165100"/>
            <a:ext cx="454222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nSpc>
                <a:spcPct val="120000"/>
              </a:lnSpc>
            </a:pPr>
            <a:r>
              <a:rPr lang="es-AR" sz="1600" b="1" dirty="0">
                <a:solidFill>
                  <a:schemeClr val="bg1"/>
                </a:solidFill>
              </a:rPr>
              <a:t>Seguro de Caución – Buena Entrega</a:t>
            </a:r>
            <a:br>
              <a:rPr lang="es-AR" sz="1600" b="1" dirty="0">
                <a:solidFill>
                  <a:schemeClr val="bg1"/>
                </a:solidFill>
              </a:rPr>
            </a:br>
            <a:r>
              <a:rPr lang="es-AR" sz="1100" b="1" dirty="0">
                <a:solidFill>
                  <a:schemeClr val="bg1"/>
                </a:solidFill>
              </a:rPr>
              <a:t> Dr. Santiago </a:t>
            </a:r>
            <a:r>
              <a:rPr lang="es-AR" sz="1100" b="1" dirty="0" smtClean="0">
                <a:solidFill>
                  <a:schemeClr val="bg1"/>
                </a:solidFill>
              </a:rPr>
              <a:t>Toribio</a:t>
            </a:r>
            <a:endParaRPr lang="en-US" sz="1600" dirty="0">
              <a:solidFill>
                <a:schemeClr val="bg1"/>
              </a:solidFill>
              <a:latin typeface="55 Helvetica Roman" charset="0"/>
              <a:ea typeface="55 Helvetica Roman" charset="0"/>
              <a:cs typeface="55 Helvetica Roman" charset="0"/>
              <a:sym typeface="55 Helvetica Roman" charset="0"/>
            </a:endParaRPr>
          </a:p>
        </p:txBody>
      </p:sp>
      <p:sp>
        <p:nvSpPr>
          <p:cNvPr id="7" name="6 Marcador de número de diapositiva"/>
          <p:cNvSpPr>
            <a:spLocks noGrp="1"/>
          </p:cNvSpPr>
          <p:nvPr>
            <p:ph type="sldNum" sz="quarter" idx="12"/>
          </p:nvPr>
        </p:nvSpPr>
        <p:spPr/>
        <p:txBody>
          <a:bodyPr/>
          <a:lstStyle/>
          <a:p>
            <a:fld id="{5D0E4275-948E-4D50-A7F3-8BE34090FF0F}" type="slidenum">
              <a:rPr lang="es-AR" smtClean="0"/>
              <a:t>17</a:t>
            </a:fld>
            <a:endParaRPr lang="es-AR"/>
          </a:p>
        </p:txBody>
      </p:sp>
    </p:spTree>
    <p:extLst>
      <p:ext uri="{BB962C8B-B14F-4D97-AF65-F5344CB8AC3E}">
        <p14:creationId xmlns:p14="http://schemas.microsoft.com/office/powerpoint/2010/main" val="179685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92080"/>
            <a:ext cx="10515600" cy="898608"/>
          </a:xfrm>
        </p:spPr>
        <p:txBody>
          <a:bodyPr>
            <a:normAutofit fontScale="90000"/>
          </a:bodyPr>
          <a:lstStyle/>
          <a:p>
            <a:pPr algn="ctr"/>
            <a:r>
              <a:rPr lang="es-AR" sz="4000" b="1" dirty="0" smtClean="0">
                <a:solidFill>
                  <a:srgbClr val="002060"/>
                </a:solidFill>
              </a:rPr>
              <a:t>Información para la Suscripción por parte del Asegurador</a:t>
            </a:r>
            <a:endParaRPr lang="es-AR" sz="4000" b="1" dirty="0">
              <a:solidFill>
                <a:srgbClr val="002060"/>
              </a:solidFill>
            </a:endParaRPr>
          </a:p>
        </p:txBody>
      </p:sp>
      <p:sp>
        <p:nvSpPr>
          <p:cNvPr id="3" name="Marcador de contenido 2"/>
          <p:cNvSpPr>
            <a:spLocks noGrp="1"/>
          </p:cNvSpPr>
          <p:nvPr>
            <p:ph sz="half" idx="1"/>
          </p:nvPr>
        </p:nvSpPr>
        <p:spPr>
          <a:xfrm>
            <a:off x="838200" y="2076993"/>
            <a:ext cx="5181600" cy="4099969"/>
          </a:xfrm>
        </p:spPr>
        <p:txBody>
          <a:bodyPr>
            <a:noAutofit/>
          </a:bodyPr>
          <a:lstStyle/>
          <a:p>
            <a:pPr marL="0" indent="0">
              <a:buNone/>
            </a:pPr>
            <a:r>
              <a:rPr lang="es-ES" b="1" dirty="0"/>
              <a:t>Antecedentes del </a:t>
            </a:r>
            <a:r>
              <a:rPr lang="es-ES" b="1" dirty="0" smtClean="0"/>
              <a:t>Desarrollador</a:t>
            </a:r>
            <a:endParaRPr lang="es-ES" dirty="0"/>
          </a:p>
          <a:p>
            <a:pPr marL="0" indent="0">
              <a:buNone/>
            </a:pPr>
            <a:r>
              <a:rPr lang="es-ES" sz="2200" dirty="0" smtClean="0"/>
              <a:t>Emprendimientos </a:t>
            </a:r>
            <a:r>
              <a:rPr lang="es-ES" sz="2200" dirty="0"/>
              <a:t>inmobiliarios realizados.</a:t>
            </a:r>
          </a:p>
          <a:p>
            <a:pPr marL="0" indent="0">
              <a:buNone/>
            </a:pPr>
            <a:r>
              <a:rPr lang="es-ES" sz="2200" dirty="0" smtClean="0"/>
              <a:t>Socios </a:t>
            </a:r>
            <a:r>
              <a:rPr lang="es-ES" sz="2200" dirty="0"/>
              <a:t>Principales.</a:t>
            </a:r>
          </a:p>
          <a:p>
            <a:pPr marL="0" indent="0">
              <a:buNone/>
            </a:pPr>
            <a:r>
              <a:rPr lang="es-ES" sz="2200" dirty="0" smtClean="0"/>
              <a:t>Equipo </a:t>
            </a:r>
            <a:r>
              <a:rPr lang="es-ES" sz="2200" dirty="0"/>
              <a:t>profesional / Subcontratistas</a:t>
            </a:r>
            <a:r>
              <a:rPr lang="es-ES" sz="2200" dirty="0" smtClean="0"/>
              <a:t>.</a:t>
            </a:r>
          </a:p>
          <a:p>
            <a:pPr marL="0" indent="0">
              <a:buNone/>
            </a:pPr>
            <a:endParaRPr lang="es-ES" sz="2200" dirty="0"/>
          </a:p>
          <a:p>
            <a:r>
              <a:rPr lang="es-ES" sz="2200" b="1" u="sng" dirty="0"/>
              <a:t>Aspectos Legales</a:t>
            </a:r>
            <a:r>
              <a:rPr lang="es-ES" sz="2200" b="1" dirty="0"/>
              <a:t>:</a:t>
            </a:r>
          </a:p>
          <a:p>
            <a:pPr marL="0" indent="0">
              <a:buNone/>
            </a:pPr>
            <a:r>
              <a:rPr lang="es-ES" sz="2200" dirty="0" smtClean="0"/>
              <a:t>Condiciones </a:t>
            </a:r>
            <a:r>
              <a:rPr lang="es-ES" sz="2200" dirty="0"/>
              <a:t>del boleto de compraventa.</a:t>
            </a:r>
          </a:p>
          <a:p>
            <a:pPr marL="0" indent="0">
              <a:buNone/>
            </a:pPr>
            <a:r>
              <a:rPr lang="es-ES" sz="2200" dirty="0" smtClean="0"/>
              <a:t>Escrituración </a:t>
            </a:r>
            <a:r>
              <a:rPr lang="es-ES" sz="2200" dirty="0"/>
              <a:t>del terreno.</a:t>
            </a:r>
          </a:p>
          <a:p>
            <a:pPr marL="0" indent="0">
              <a:buNone/>
            </a:pPr>
            <a:r>
              <a:rPr lang="es-ES" sz="1800" dirty="0"/>
              <a:t> </a:t>
            </a:r>
          </a:p>
          <a:p>
            <a:pPr marL="0" indent="0">
              <a:buNone/>
            </a:pPr>
            <a:endParaRPr lang="es-AR" sz="2400" dirty="0" smtClean="0">
              <a:solidFill>
                <a:schemeClr val="tx1">
                  <a:lumMod val="65000"/>
                  <a:lumOff val="35000"/>
                </a:schemeClr>
              </a:solidFill>
            </a:endParaRPr>
          </a:p>
        </p:txBody>
      </p:sp>
      <p:sp>
        <p:nvSpPr>
          <p:cNvPr id="4" name="Marcador de contenido 3"/>
          <p:cNvSpPr>
            <a:spLocks noGrp="1"/>
          </p:cNvSpPr>
          <p:nvPr>
            <p:ph sz="half" idx="2"/>
          </p:nvPr>
        </p:nvSpPr>
        <p:spPr>
          <a:xfrm>
            <a:off x="6172200" y="2076993"/>
            <a:ext cx="5181600" cy="4099970"/>
          </a:xfrm>
        </p:spPr>
        <p:txBody>
          <a:bodyPr>
            <a:normAutofit/>
          </a:bodyPr>
          <a:lstStyle/>
          <a:p>
            <a:r>
              <a:rPr lang="es-ES" sz="2200" b="1" u="sng" dirty="0"/>
              <a:t>Aspectos Técnicos</a:t>
            </a:r>
            <a:r>
              <a:rPr lang="es-ES" sz="2200" b="1" dirty="0"/>
              <a:t>:</a:t>
            </a:r>
          </a:p>
          <a:p>
            <a:pPr marL="0" indent="0">
              <a:buNone/>
            </a:pPr>
            <a:r>
              <a:rPr lang="es-ES" sz="2200" dirty="0"/>
              <a:t>Características del proyecto y de la construcción de la obra.</a:t>
            </a:r>
          </a:p>
          <a:p>
            <a:pPr marL="0" indent="0">
              <a:buNone/>
            </a:pPr>
            <a:r>
              <a:rPr lang="es-ES" sz="2200" dirty="0"/>
              <a:t>Contrato con la empresa constructora.</a:t>
            </a:r>
          </a:p>
          <a:p>
            <a:pPr marL="0" indent="0">
              <a:buNone/>
            </a:pPr>
            <a:r>
              <a:rPr lang="es-ES" sz="2200" dirty="0"/>
              <a:t>Habilitaciones para realizar la obra y seguros.</a:t>
            </a:r>
          </a:p>
          <a:p>
            <a:r>
              <a:rPr lang="es-ES" sz="2200" b="1" u="sng" dirty="0"/>
              <a:t>Aspectos Financieros</a:t>
            </a:r>
            <a:r>
              <a:rPr lang="es-ES" sz="2200" b="1" dirty="0"/>
              <a:t>:</a:t>
            </a:r>
          </a:p>
          <a:p>
            <a:pPr marL="0" indent="0">
              <a:buNone/>
            </a:pPr>
            <a:r>
              <a:rPr lang="es-ES" sz="2200" dirty="0"/>
              <a:t>Detalle de Gastos Financieros y de Ventas.</a:t>
            </a:r>
          </a:p>
          <a:p>
            <a:pPr marL="0" indent="0">
              <a:buNone/>
            </a:pPr>
            <a:r>
              <a:rPr lang="es-ES" sz="2200" dirty="0"/>
              <a:t>Flujo de Fondos del negocio.</a:t>
            </a:r>
          </a:p>
          <a:p>
            <a:pPr marL="0" indent="0">
              <a:buNone/>
            </a:pPr>
            <a:r>
              <a:rPr lang="es-ES" sz="2200" dirty="0"/>
              <a:t>Estructura de financiamiento.</a:t>
            </a:r>
          </a:p>
          <a:p>
            <a:endParaRPr lang="es-ES" dirty="0"/>
          </a:p>
        </p:txBody>
      </p:sp>
      <p:sp>
        <p:nvSpPr>
          <p:cNvPr id="7" name="6 Marcador de número de diapositiva"/>
          <p:cNvSpPr>
            <a:spLocks noGrp="1"/>
          </p:cNvSpPr>
          <p:nvPr>
            <p:ph type="sldNum" sz="quarter" idx="12"/>
          </p:nvPr>
        </p:nvSpPr>
        <p:spPr/>
        <p:txBody>
          <a:bodyPr/>
          <a:lstStyle/>
          <a:p>
            <a:fld id="{5D0E4275-948E-4D50-A7F3-8BE34090FF0F}" type="slidenum">
              <a:rPr lang="es-AR" smtClean="0"/>
              <a:t>18</a:t>
            </a:fld>
            <a:endParaRPr lang="es-AR"/>
          </a:p>
        </p:txBody>
      </p:sp>
      <p:sp>
        <p:nvSpPr>
          <p:cNvPr id="5" name="Rectangle 3"/>
          <p:cNvSpPr>
            <a:spLocks/>
          </p:cNvSpPr>
          <p:nvPr/>
        </p:nvSpPr>
        <p:spPr bwMode="auto">
          <a:xfrm>
            <a:off x="0" y="0"/>
            <a:ext cx="12192000" cy="626980"/>
          </a:xfrm>
          <a:prstGeom prst="rect">
            <a:avLst/>
          </a:prstGeom>
          <a:solidFill>
            <a:schemeClr val="tx2">
              <a:lumMod val="75000"/>
            </a:schemeClr>
          </a:solidFill>
          <a:ln>
            <a:noFill/>
          </a:ln>
        </p:spPr>
        <p:txBody>
          <a:bodyPr lIns="0" tIns="0" rIns="0" bIns="0"/>
          <a:lstStyle/>
          <a:p>
            <a:pPr algn="ctr" eaLnBrk="1" hangingPunct="1"/>
            <a:endParaRPr lang="es-AR"/>
          </a:p>
        </p:txBody>
      </p:sp>
      <p:sp>
        <p:nvSpPr>
          <p:cNvPr id="6" name="Rectangle 5"/>
          <p:cNvSpPr>
            <a:spLocks/>
          </p:cNvSpPr>
          <p:nvPr/>
        </p:nvSpPr>
        <p:spPr bwMode="auto">
          <a:xfrm>
            <a:off x="749300" y="165100"/>
            <a:ext cx="454222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nSpc>
                <a:spcPct val="120000"/>
              </a:lnSpc>
            </a:pPr>
            <a:r>
              <a:rPr lang="es-AR" sz="1600" b="1" dirty="0">
                <a:solidFill>
                  <a:schemeClr val="bg1"/>
                </a:solidFill>
              </a:rPr>
              <a:t>Seguro de Caución – Buena Entrega</a:t>
            </a:r>
            <a:br>
              <a:rPr lang="es-AR" sz="1600" b="1" dirty="0">
                <a:solidFill>
                  <a:schemeClr val="bg1"/>
                </a:solidFill>
              </a:rPr>
            </a:br>
            <a:r>
              <a:rPr lang="es-AR" sz="1100" b="1" dirty="0">
                <a:solidFill>
                  <a:schemeClr val="bg1"/>
                </a:solidFill>
              </a:rPr>
              <a:t> Dr. Santiago </a:t>
            </a:r>
            <a:r>
              <a:rPr lang="es-AR" sz="1100" b="1" dirty="0" smtClean="0">
                <a:solidFill>
                  <a:schemeClr val="bg1"/>
                </a:solidFill>
              </a:rPr>
              <a:t>Toribio</a:t>
            </a:r>
            <a:endParaRPr lang="en-US" sz="1600" dirty="0">
              <a:solidFill>
                <a:schemeClr val="bg1"/>
              </a:solidFill>
              <a:latin typeface="55 Helvetica Roman" charset="0"/>
              <a:ea typeface="55 Helvetica Roman" charset="0"/>
              <a:cs typeface="55 Helvetica Roman" charset="0"/>
              <a:sym typeface="55 Helvetica Roman" charset="0"/>
            </a:endParaRPr>
          </a:p>
        </p:txBody>
      </p:sp>
    </p:spTree>
    <p:extLst>
      <p:ext uri="{BB962C8B-B14F-4D97-AF65-F5344CB8AC3E}">
        <p14:creationId xmlns:p14="http://schemas.microsoft.com/office/powerpoint/2010/main" val="4229085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3210" y="365125"/>
            <a:ext cx="10515600" cy="1325563"/>
          </a:xfrm>
        </p:spPr>
        <p:txBody>
          <a:bodyPr>
            <a:normAutofit/>
          </a:bodyPr>
          <a:lstStyle/>
          <a:p>
            <a:pPr algn="ctr"/>
            <a:endParaRPr lang="es-AR" sz="4000" b="1" dirty="0">
              <a:solidFill>
                <a:srgbClr val="002060"/>
              </a:solidFill>
            </a:endParaRPr>
          </a:p>
        </p:txBody>
      </p:sp>
      <p:sp>
        <p:nvSpPr>
          <p:cNvPr id="3" name="Marcador de contenido 2"/>
          <p:cNvSpPr>
            <a:spLocks noGrp="1"/>
          </p:cNvSpPr>
          <p:nvPr>
            <p:ph idx="1"/>
          </p:nvPr>
        </p:nvSpPr>
        <p:spPr>
          <a:xfrm>
            <a:off x="2172321" y="1960539"/>
            <a:ext cx="8065957" cy="4351338"/>
          </a:xfrm>
        </p:spPr>
        <p:txBody>
          <a:bodyPr>
            <a:noAutofit/>
          </a:bodyPr>
          <a:lstStyle/>
          <a:p>
            <a:pPr marL="0" indent="0" algn="ctr">
              <a:buNone/>
            </a:pPr>
            <a:endParaRPr lang="es-AR" sz="4800" b="1" dirty="0" smtClean="0"/>
          </a:p>
          <a:p>
            <a:pPr marL="0" indent="0" algn="ctr">
              <a:buNone/>
            </a:pPr>
            <a:endParaRPr lang="es-AR" sz="4800" b="1" dirty="0"/>
          </a:p>
          <a:p>
            <a:pPr marL="0" indent="0" algn="ctr">
              <a:buNone/>
            </a:pPr>
            <a:r>
              <a:rPr lang="es-AR" sz="4800" b="1" dirty="0" smtClean="0"/>
              <a:t>MUCHAS GRACIAS!!</a:t>
            </a:r>
            <a:endParaRPr lang="es-AR" sz="4800" b="1" dirty="0"/>
          </a:p>
          <a:p>
            <a:pPr marL="0" indent="0">
              <a:buNone/>
            </a:pPr>
            <a:r>
              <a:rPr lang="es-AR" sz="2400" dirty="0" smtClean="0">
                <a:solidFill>
                  <a:schemeClr val="tx1">
                    <a:lumMod val="65000"/>
                    <a:lumOff val="35000"/>
                  </a:schemeClr>
                </a:solidFill>
              </a:rPr>
              <a:t> </a:t>
            </a:r>
          </a:p>
        </p:txBody>
      </p:sp>
      <p:sp>
        <p:nvSpPr>
          <p:cNvPr id="5" name="Rectangle 3"/>
          <p:cNvSpPr>
            <a:spLocks/>
          </p:cNvSpPr>
          <p:nvPr/>
        </p:nvSpPr>
        <p:spPr bwMode="auto">
          <a:xfrm>
            <a:off x="0" y="0"/>
            <a:ext cx="12192000" cy="626980"/>
          </a:xfrm>
          <a:prstGeom prst="rect">
            <a:avLst/>
          </a:prstGeom>
          <a:solidFill>
            <a:schemeClr val="tx2">
              <a:lumMod val="75000"/>
            </a:schemeClr>
          </a:solidFill>
          <a:ln>
            <a:noFill/>
          </a:ln>
        </p:spPr>
        <p:txBody>
          <a:bodyPr lIns="0" tIns="0" rIns="0" bIns="0"/>
          <a:lstStyle/>
          <a:p>
            <a:pPr algn="ctr" eaLnBrk="1" hangingPunct="1"/>
            <a:endParaRPr lang="es-AR"/>
          </a:p>
        </p:txBody>
      </p:sp>
      <p:sp>
        <p:nvSpPr>
          <p:cNvPr id="6" name="Rectangle 5"/>
          <p:cNvSpPr>
            <a:spLocks/>
          </p:cNvSpPr>
          <p:nvPr/>
        </p:nvSpPr>
        <p:spPr bwMode="auto">
          <a:xfrm>
            <a:off x="749300" y="165100"/>
            <a:ext cx="454222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nSpc>
                <a:spcPct val="120000"/>
              </a:lnSpc>
            </a:pPr>
            <a:r>
              <a:rPr lang="es-AR" sz="1600" b="1" dirty="0">
                <a:solidFill>
                  <a:schemeClr val="bg1"/>
                </a:solidFill>
              </a:rPr>
              <a:t>Seguro de Caución – Buena Entrega</a:t>
            </a:r>
            <a:br>
              <a:rPr lang="es-AR" sz="1600" b="1" dirty="0">
                <a:solidFill>
                  <a:schemeClr val="bg1"/>
                </a:solidFill>
              </a:rPr>
            </a:br>
            <a:r>
              <a:rPr lang="es-AR" sz="1100" b="1" dirty="0">
                <a:solidFill>
                  <a:schemeClr val="bg1"/>
                </a:solidFill>
              </a:rPr>
              <a:t> Dr. Santiago </a:t>
            </a:r>
            <a:r>
              <a:rPr lang="es-AR" sz="1100" b="1" dirty="0" smtClean="0">
                <a:solidFill>
                  <a:schemeClr val="bg1"/>
                </a:solidFill>
              </a:rPr>
              <a:t>Toribio</a:t>
            </a:r>
            <a:endParaRPr lang="en-US" sz="1600" dirty="0">
              <a:solidFill>
                <a:schemeClr val="bg1"/>
              </a:solidFill>
              <a:latin typeface="55 Helvetica Roman" charset="0"/>
              <a:ea typeface="55 Helvetica Roman" charset="0"/>
              <a:cs typeface="55 Helvetica Roman" charset="0"/>
              <a:sym typeface="55 Helvetica Roman" charset="0"/>
            </a:endParaRPr>
          </a:p>
        </p:txBody>
      </p:sp>
      <p:sp>
        <p:nvSpPr>
          <p:cNvPr id="7" name="6 Marcador de número de diapositiva"/>
          <p:cNvSpPr>
            <a:spLocks noGrp="1"/>
          </p:cNvSpPr>
          <p:nvPr>
            <p:ph type="sldNum" sz="quarter" idx="12"/>
          </p:nvPr>
        </p:nvSpPr>
        <p:spPr/>
        <p:txBody>
          <a:bodyPr/>
          <a:lstStyle/>
          <a:p>
            <a:fld id="{5D0E4275-948E-4D50-A7F3-8BE34090FF0F}" type="slidenum">
              <a:rPr lang="es-AR" smtClean="0"/>
              <a:t>19</a:t>
            </a:fld>
            <a:endParaRPr lang="es-AR"/>
          </a:p>
        </p:txBody>
      </p:sp>
    </p:spTree>
    <p:extLst>
      <p:ext uri="{BB962C8B-B14F-4D97-AF65-F5344CB8AC3E}">
        <p14:creationId xmlns:p14="http://schemas.microsoft.com/office/powerpoint/2010/main" val="781259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998617" y="1919922"/>
            <a:ext cx="8485292" cy="4618990"/>
          </a:xfrm>
        </p:spPr>
        <p:txBody>
          <a:bodyPr anchor="ctr">
            <a:normAutofit fontScale="92500" lnSpcReduction="20000"/>
          </a:bodyPr>
          <a:lstStyle/>
          <a:p>
            <a:r>
              <a:rPr lang="es-ES" sz="3000" b="1" dirty="0"/>
              <a:t>Capítulo 10. </a:t>
            </a:r>
            <a:r>
              <a:rPr lang="es-ES" sz="3000" b="1" dirty="0" err="1"/>
              <a:t>Prehorizontalidad</a:t>
            </a:r>
            <a:r>
              <a:rPr lang="es-ES" sz="3000" b="1" dirty="0"/>
              <a:t> </a:t>
            </a:r>
            <a:endParaRPr lang="es-ES" sz="3000" b="1" dirty="0" smtClean="0"/>
          </a:p>
          <a:p>
            <a:endParaRPr lang="es-ES" dirty="0"/>
          </a:p>
          <a:p>
            <a:pPr algn="just"/>
            <a:r>
              <a:rPr lang="es-ES" sz="2200" b="1" dirty="0"/>
              <a:t>Artículo 2070. Contratos anteriores a la constitución de la propiedad horizontal</a:t>
            </a:r>
            <a:r>
              <a:rPr lang="es-ES" sz="2200" dirty="0"/>
              <a:t>. </a:t>
            </a:r>
            <a:endParaRPr lang="es-ES" sz="2200" b="1" dirty="0"/>
          </a:p>
          <a:p>
            <a:pPr algn="just"/>
            <a:r>
              <a:rPr lang="es-ES" sz="2200" b="1" dirty="0" smtClean="0"/>
              <a:t>Artículo </a:t>
            </a:r>
            <a:r>
              <a:rPr lang="es-ES" sz="2200" b="1" dirty="0"/>
              <a:t>2071. Seguro obligatorio</a:t>
            </a:r>
            <a:r>
              <a:rPr lang="es-ES" sz="2200" dirty="0"/>
              <a:t>. </a:t>
            </a:r>
          </a:p>
          <a:p>
            <a:pPr algn="just"/>
            <a:r>
              <a:rPr lang="es-ES" sz="2200" b="1" dirty="0"/>
              <a:t>Artículo 2072. Exclusiones</a:t>
            </a:r>
            <a:r>
              <a:rPr lang="es-ES" sz="2200" dirty="0"/>
              <a:t>. </a:t>
            </a:r>
            <a:endParaRPr lang="es-ES" sz="2200" dirty="0" smtClean="0"/>
          </a:p>
          <a:p>
            <a:pPr marL="457200" indent="-457200" algn="just">
              <a:buAutoNum type="alphaLcParenR"/>
            </a:pPr>
            <a:r>
              <a:rPr lang="es-ES" sz="2200" dirty="0" smtClean="0"/>
              <a:t>aquellos </a:t>
            </a:r>
            <a:r>
              <a:rPr lang="es-ES" sz="2200" dirty="0"/>
              <a:t>en los que la constitución de la propiedad horizontal resulta de la partición o liquidación de comuniones de cosas o bienes, o de la liquidación de personas jurídicas; </a:t>
            </a:r>
            <a:endParaRPr lang="es-ES" sz="2200" dirty="0" smtClean="0"/>
          </a:p>
          <a:p>
            <a:pPr marL="457200" indent="-457200" algn="just">
              <a:buAutoNum type="alphaLcParenR"/>
            </a:pPr>
            <a:r>
              <a:rPr lang="es-ES" sz="2200" dirty="0" smtClean="0"/>
              <a:t>b</a:t>
            </a:r>
            <a:r>
              <a:rPr lang="es-ES" sz="2200" dirty="0"/>
              <a:t>) </a:t>
            </a:r>
            <a:r>
              <a:rPr lang="es-ES" sz="2200" dirty="0" smtClean="0"/>
              <a:t>inmuebles </a:t>
            </a:r>
            <a:r>
              <a:rPr lang="es-ES" sz="2200" dirty="0"/>
              <a:t>del dominio privado del Estado; </a:t>
            </a:r>
            <a:endParaRPr lang="es-ES" sz="2200" dirty="0" smtClean="0"/>
          </a:p>
          <a:p>
            <a:pPr marL="457200" indent="-457200" algn="just">
              <a:buAutoNum type="alphaLcParenR"/>
            </a:pPr>
            <a:r>
              <a:rPr lang="es-ES" sz="2200" dirty="0" smtClean="0"/>
              <a:t>c</a:t>
            </a:r>
            <a:r>
              <a:rPr lang="es-ES" sz="2200" dirty="0"/>
              <a:t>) </a:t>
            </a:r>
            <a:r>
              <a:rPr lang="es-ES" sz="2200" dirty="0" smtClean="0"/>
              <a:t>construcciones </a:t>
            </a:r>
            <a:r>
              <a:rPr lang="es-ES" sz="2200" dirty="0"/>
              <a:t>realizadas con financiamiento o fideicomiso de organismos oficiales o de entidades financieras especialmente calificadas por el organismo de control, si de sus cláusulas resulta que los contratos definitivos con los adquirentes deben ser celebrados por el ente financiador o </a:t>
            </a:r>
            <a:r>
              <a:rPr lang="es-ES" sz="2200" dirty="0" smtClean="0"/>
              <a:t>fiduciario.</a:t>
            </a:r>
            <a:endParaRPr lang="es-ES" sz="2200" dirty="0"/>
          </a:p>
          <a:p>
            <a:pPr algn="l"/>
            <a:endParaRPr lang="es-AR" dirty="0">
              <a:solidFill>
                <a:schemeClr val="tx1">
                  <a:lumMod val="65000"/>
                  <a:lumOff val="35000"/>
                </a:schemeClr>
              </a:solidFill>
              <a:cs typeface="Arial" pitchFamily="34" charset="0"/>
            </a:endParaRPr>
          </a:p>
        </p:txBody>
      </p:sp>
      <p:sp>
        <p:nvSpPr>
          <p:cNvPr id="8" name="1 Título"/>
          <p:cNvSpPr txBox="1">
            <a:spLocks/>
          </p:cNvSpPr>
          <p:nvPr/>
        </p:nvSpPr>
        <p:spPr>
          <a:xfrm>
            <a:off x="2208368" y="962431"/>
            <a:ext cx="7772400" cy="965914"/>
          </a:xfrm>
          <a:prstGeom prst="rect">
            <a:avLst/>
          </a:prstGeom>
        </p:spPr>
        <p:txBody>
          <a:bodyPr vert="horz" lIns="91440" tIns="45720" rIns="91440" bIns="45720" rtlCol="0" anchor="ctr">
            <a:normAutofit fontScale="85000" lnSpcReduction="10000"/>
          </a:bodyPr>
          <a:lstStyle/>
          <a:p>
            <a:pPr algn="ctr">
              <a:spcBef>
                <a:spcPct val="0"/>
              </a:spcBef>
              <a:defRPr/>
            </a:pPr>
            <a:r>
              <a:rPr lang="es-AR" sz="4000" b="1" dirty="0" smtClean="0">
                <a:solidFill>
                  <a:srgbClr val="002060"/>
                </a:solidFill>
                <a:latin typeface="Calibri Light" pitchFamily="34" charset="0"/>
                <a:cs typeface="Arial" pitchFamily="34" charset="0"/>
              </a:rPr>
              <a:t>CODIGO CIVIL Y COMERCIAL DE LA NACION</a:t>
            </a:r>
            <a:endParaRPr lang="es-ES" sz="4000" b="1" dirty="0">
              <a:solidFill>
                <a:srgbClr val="002060"/>
              </a:solidFill>
              <a:latin typeface="+mj-lt"/>
              <a:ea typeface="+mj-ea"/>
              <a:cs typeface="+mj-cs"/>
            </a:endParaRPr>
          </a:p>
        </p:txBody>
      </p:sp>
      <p:sp>
        <p:nvSpPr>
          <p:cNvPr id="5" name="Rectangle 3"/>
          <p:cNvSpPr>
            <a:spLocks/>
          </p:cNvSpPr>
          <p:nvPr/>
        </p:nvSpPr>
        <p:spPr bwMode="auto">
          <a:xfrm>
            <a:off x="0" y="0"/>
            <a:ext cx="12192000" cy="626980"/>
          </a:xfrm>
          <a:prstGeom prst="rect">
            <a:avLst/>
          </a:prstGeom>
          <a:solidFill>
            <a:schemeClr val="tx2">
              <a:lumMod val="75000"/>
            </a:schemeClr>
          </a:solidFill>
          <a:ln>
            <a:noFill/>
          </a:ln>
        </p:spPr>
        <p:txBody>
          <a:bodyPr lIns="0" tIns="0" rIns="0" bIns="0"/>
          <a:lstStyle/>
          <a:p>
            <a:pPr algn="ctr" eaLnBrk="1" hangingPunct="1"/>
            <a:endParaRPr lang="es-AR"/>
          </a:p>
        </p:txBody>
      </p:sp>
      <p:sp>
        <p:nvSpPr>
          <p:cNvPr id="6" name="Rectangle 5"/>
          <p:cNvSpPr>
            <a:spLocks/>
          </p:cNvSpPr>
          <p:nvPr/>
        </p:nvSpPr>
        <p:spPr bwMode="auto">
          <a:xfrm>
            <a:off x="749300" y="165100"/>
            <a:ext cx="454222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nSpc>
                <a:spcPct val="120000"/>
              </a:lnSpc>
            </a:pPr>
            <a:r>
              <a:rPr lang="es-AR" sz="1600" b="1" dirty="0">
                <a:solidFill>
                  <a:schemeClr val="bg1"/>
                </a:solidFill>
              </a:rPr>
              <a:t>Seguro de Caución – Buena Entrega</a:t>
            </a:r>
            <a:br>
              <a:rPr lang="es-AR" sz="1600" b="1" dirty="0">
                <a:solidFill>
                  <a:schemeClr val="bg1"/>
                </a:solidFill>
              </a:rPr>
            </a:br>
            <a:r>
              <a:rPr lang="es-AR" sz="1100" b="1" dirty="0">
                <a:solidFill>
                  <a:schemeClr val="bg1"/>
                </a:solidFill>
              </a:rPr>
              <a:t> Dr. Santiago Toribio</a:t>
            </a:r>
            <a:endParaRPr lang="en-US" sz="1500" dirty="0">
              <a:solidFill>
                <a:schemeClr val="bg1"/>
              </a:solidFill>
              <a:latin typeface="55 Helvetica Roman" charset="0"/>
              <a:ea typeface="55 Helvetica Roman" charset="0"/>
              <a:cs typeface="55 Helvetica Roman" charset="0"/>
              <a:sym typeface="55 Helvetica Roman" charset="0"/>
            </a:endParaRPr>
          </a:p>
        </p:txBody>
      </p:sp>
      <p:sp>
        <p:nvSpPr>
          <p:cNvPr id="4" name="3 Marcador de número de diapositiva"/>
          <p:cNvSpPr>
            <a:spLocks noGrp="1"/>
          </p:cNvSpPr>
          <p:nvPr>
            <p:ph type="sldNum" sz="quarter" idx="12"/>
          </p:nvPr>
        </p:nvSpPr>
        <p:spPr/>
        <p:txBody>
          <a:bodyPr/>
          <a:lstStyle/>
          <a:p>
            <a:fld id="{5D0E4275-948E-4D50-A7F3-8BE34090FF0F}" type="slidenum">
              <a:rPr lang="es-AR" smtClean="0"/>
              <a:t>2</a:t>
            </a:fld>
            <a:endParaRPr lang="es-AR"/>
          </a:p>
        </p:txBody>
      </p:sp>
    </p:spTree>
    <p:extLst>
      <p:ext uri="{BB962C8B-B14F-4D97-AF65-F5344CB8AC3E}">
        <p14:creationId xmlns:p14="http://schemas.microsoft.com/office/powerpoint/2010/main" val="2895748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543352" y="959373"/>
            <a:ext cx="9105296" cy="809470"/>
          </a:xfrm>
        </p:spPr>
        <p:txBody>
          <a:bodyPr>
            <a:noAutofit/>
          </a:bodyPr>
          <a:lstStyle/>
          <a:p>
            <a:r>
              <a:rPr lang="es-AR" sz="3200" b="1" dirty="0">
                <a:solidFill>
                  <a:srgbClr val="002060"/>
                </a:solidFill>
                <a:latin typeface="Calibri Light" pitchFamily="34" charset="0"/>
                <a:cs typeface="Arial" pitchFamily="34" charset="0"/>
              </a:rPr>
              <a:t>CODIGO CIVIL Y COMERCIAL DE LA NACION</a:t>
            </a:r>
            <a:endParaRPr lang="es-ES" sz="3200" b="1" dirty="0">
              <a:solidFill>
                <a:srgbClr val="002060"/>
              </a:solidFill>
            </a:endParaRPr>
          </a:p>
          <a:p>
            <a:r>
              <a:rPr lang="es-AR" sz="3200" dirty="0">
                <a:solidFill>
                  <a:schemeClr val="tx1">
                    <a:lumMod val="65000"/>
                    <a:lumOff val="35000"/>
                  </a:schemeClr>
                </a:solidFill>
              </a:rPr>
              <a:t> </a:t>
            </a:r>
            <a:endParaRPr lang="es-AR" sz="3200" dirty="0" smtClean="0">
              <a:solidFill>
                <a:schemeClr val="tx1">
                  <a:lumMod val="65000"/>
                  <a:lumOff val="35000"/>
                </a:schemeClr>
              </a:solidFill>
            </a:endParaRPr>
          </a:p>
        </p:txBody>
      </p:sp>
      <p:sp>
        <p:nvSpPr>
          <p:cNvPr id="4" name="3 CuadroTexto"/>
          <p:cNvSpPr txBox="1"/>
          <p:nvPr/>
        </p:nvSpPr>
        <p:spPr>
          <a:xfrm>
            <a:off x="2281003" y="2218551"/>
            <a:ext cx="7629994" cy="4062651"/>
          </a:xfrm>
          <a:prstGeom prst="rect">
            <a:avLst/>
          </a:prstGeom>
          <a:noFill/>
        </p:spPr>
        <p:txBody>
          <a:bodyPr wrap="square" rtlCol="0">
            <a:spAutoFit/>
          </a:bodyPr>
          <a:lstStyle/>
          <a:p>
            <a:pPr algn="just"/>
            <a:r>
              <a:rPr lang="es-ES" sz="2000" b="1" dirty="0"/>
              <a:t>Artículo 2071. Seguro obligatorio</a:t>
            </a:r>
            <a:r>
              <a:rPr lang="es-ES" sz="2000" dirty="0"/>
              <a:t>. Para poder celebrar contratos sobre unidades construidas o proyectadas bajo el régimen de propiedad horizontal, </a:t>
            </a:r>
            <a:r>
              <a:rPr lang="es-ES" sz="2000" u="sng" dirty="0"/>
              <a:t>el titular del dominio del inmueble debe constituir un seguro a favor del adquirente, para el riesgo del fracaso de la operación </a:t>
            </a:r>
            <a:r>
              <a:rPr lang="es-ES" sz="2000" dirty="0"/>
              <a:t>de acuerdo a lo convenido por cualquier razón, y </a:t>
            </a:r>
            <a:r>
              <a:rPr lang="es-ES" sz="2000" u="sng" dirty="0"/>
              <a:t>cuya cobertura comprenda el reintegro de las cuotas abonadas con más un interés retributivo o, en su caso, la liberación de todos los gravámenes que el adquirente no asume en el contrato preliminar.</a:t>
            </a:r>
            <a:r>
              <a:rPr lang="es-ES" sz="2000" dirty="0"/>
              <a:t> El incumplimiento de la obligación impuesta en este </a:t>
            </a:r>
            <a:r>
              <a:rPr lang="es-ES" sz="2000" u="sng" dirty="0"/>
              <a:t>artículo priva al titular del dominio de todo derecho contra el adquirente a menos que cumpla íntegramente con sus obligaciones</a:t>
            </a:r>
            <a:r>
              <a:rPr lang="es-ES" sz="2000" dirty="0"/>
              <a:t>, pero no priva al adquirente de sus derechos contra el enajenante. </a:t>
            </a:r>
          </a:p>
          <a:p>
            <a:endParaRPr lang="es-AR" dirty="0"/>
          </a:p>
        </p:txBody>
      </p:sp>
      <p:sp>
        <p:nvSpPr>
          <p:cNvPr id="5" name="Rectangle 3"/>
          <p:cNvSpPr>
            <a:spLocks/>
          </p:cNvSpPr>
          <p:nvPr/>
        </p:nvSpPr>
        <p:spPr bwMode="auto">
          <a:xfrm>
            <a:off x="0" y="0"/>
            <a:ext cx="12192000" cy="626980"/>
          </a:xfrm>
          <a:prstGeom prst="rect">
            <a:avLst/>
          </a:prstGeom>
          <a:solidFill>
            <a:schemeClr val="tx2">
              <a:lumMod val="75000"/>
            </a:schemeClr>
          </a:solidFill>
          <a:ln>
            <a:noFill/>
          </a:ln>
        </p:spPr>
        <p:txBody>
          <a:bodyPr lIns="0" tIns="0" rIns="0" bIns="0"/>
          <a:lstStyle/>
          <a:p>
            <a:pPr algn="ctr" eaLnBrk="1" hangingPunct="1"/>
            <a:endParaRPr lang="es-AR"/>
          </a:p>
        </p:txBody>
      </p:sp>
      <p:sp>
        <p:nvSpPr>
          <p:cNvPr id="6" name="Rectangle 5"/>
          <p:cNvSpPr>
            <a:spLocks/>
          </p:cNvSpPr>
          <p:nvPr/>
        </p:nvSpPr>
        <p:spPr bwMode="auto">
          <a:xfrm>
            <a:off x="749300" y="165100"/>
            <a:ext cx="454222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nSpc>
                <a:spcPct val="120000"/>
              </a:lnSpc>
            </a:pPr>
            <a:r>
              <a:rPr lang="es-AR" sz="1400" b="1" dirty="0">
                <a:solidFill>
                  <a:schemeClr val="bg1"/>
                </a:solidFill>
              </a:rPr>
              <a:t>Seguro de Caución – Buena Entrega</a:t>
            </a:r>
            <a:br>
              <a:rPr lang="es-AR" sz="1400" b="1" dirty="0">
                <a:solidFill>
                  <a:schemeClr val="bg1"/>
                </a:solidFill>
              </a:rPr>
            </a:br>
            <a:r>
              <a:rPr lang="es-AR" sz="1050" b="1" dirty="0">
                <a:solidFill>
                  <a:schemeClr val="bg1"/>
                </a:solidFill>
              </a:rPr>
              <a:t> Dr. Santiago </a:t>
            </a:r>
            <a:r>
              <a:rPr lang="es-AR" sz="1050" b="1" dirty="0" smtClean="0">
                <a:solidFill>
                  <a:schemeClr val="bg1"/>
                </a:solidFill>
              </a:rPr>
              <a:t>Toribio</a:t>
            </a:r>
            <a:endParaRPr lang="en-US" sz="1400" dirty="0">
              <a:solidFill>
                <a:schemeClr val="bg1"/>
              </a:solidFill>
              <a:latin typeface="55 Helvetica Roman" charset="0"/>
              <a:ea typeface="55 Helvetica Roman" charset="0"/>
              <a:cs typeface="55 Helvetica Roman" charset="0"/>
              <a:sym typeface="55 Helvetica Roman" charset="0"/>
            </a:endParaRPr>
          </a:p>
        </p:txBody>
      </p:sp>
      <p:sp>
        <p:nvSpPr>
          <p:cNvPr id="7" name="6 Marcador de número de diapositiva"/>
          <p:cNvSpPr>
            <a:spLocks noGrp="1"/>
          </p:cNvSpPr>
          <p:nvPr>
            <p:ph type="sldNum" sz="quarter" idx="12"/>
          </p:nvPr>
        </p:nvSpPr>
        <p:spPr/>
        <p:txBody>
          <a:bodyPr/>
          <a:lstStyle/>
          <a:p>
            <a:fld id="{5D0E4275-948E-4D50-A7F3-8BE34090FF0F}" type="slidenum">
              <a:rPr lang="es-AR" smtClean="0"/>
              <a:t>3</a:t>
            </a:fld>
            <a:endParaRPr lang="es-AR"/>
          </a:p>
        </p:txBody>
      </p:sp>
    </p:spTree>
    <p:extLst>
      <p:ext uri="{BB962C8B-B14F-4D97-AF65-F5344CB8AC3E}">
        <p14:creationId xmlns:p14="http://schemas.microsoft.com/office/powerpoint/2010/main" val="487956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918741" y="1681937"/>
            <a:ext cx="8439462" cy="4359099"/>
          </a:xfrm>
        </p:spPr>
        <p:txBody>
          <a:bodyPr anchor="ctr">
            <a:noAutofit/>
          </a:bodyPr>
          <a:lstStyle/>
          <a:p>
            <a:pPr algn="l"/>
            <a:r>
              <a:rPr lang="es-ES" b="1" dirty="0">
                <a:solidFill>
                  <a:schemeClr val="tx1">
                    <a:lumMod val="65000"/>
                    <a:lumOff val="35000"/>
                  </a:schemeClr>
                </a:solidFill>
              </a:rPr>
              <a:t> </a:t>
            </a:r>
          </a:p>
          <a:p>
            <a:pPr algn="l"/>
            <a:endParaRPr lang="es-AR" dirty="0" smtClean="0">
              <a:solidFill>
                <a:schemeClr val="tx1">
                  <a:lumMod val="65000"/>
                  <a:lumOff val="35000"/>
                </a:schemeClr>
              </a:solidFill>
            </a:endParaRPr>
          </a:p>
          <a:p>
            <a:pPr algn="l"/>
            <a:endParaRPr lang="es-AR" dirty="0">
              <a:solidFill>
                <a:schemeClr val="tx1">
                  <a:lumMod val="65000"/>
                  <a:lumOff val="35000"/>
                </a:schemeClr>
              </a:solidFill>
            </a:endParaRPr>
          </a:p>
          <a:p>
            <a:pPr algn="just"/>
            <a:r>
              <a:rPr lang="es-ES" sz="2800" b="1" dirty="0"/>
              <a:t>RESOLUCIÓN 40925/17 SSN:</a:t>
            </a:r>
            <a:r>
              <a:rPr lang="es-ES" sz="2800" dirty="0"/>
              <a:t> </a:t>
            </a:r>
            <a:endParaRPr lang="es-ES" sz="2800" dirty="0" smtClean="0"/>
          </a:p>
          <a:p>
            <a:pPr algn="just"/>
            <a:endParaRPr lang="es-ES" sz="2800" dirty="0"/>
          </a:p>
          <a:p>
            <a:pPr algn="just"/>
            <a:r>
              <a:rPr lang="es-ES" sz="2800" dirty="0" smtClean="0"/>
              <a:t>El </a:t>
            </a:r>
            <a:r>
              <a:rPr lang="es-ES" sz="2800" dirty="0"/>
              <a:t>art 2071 instituye un Seguro Obligatorio tomado por el titular del dominio del inmueble en favor del adquirente, como condición necesaria y obligatoria para la celebración de contratos sobre unidades construidas o proyectadas bajo el Régimen de PH, y que tal cobertura encuadra perfectamente dentro de la estructura técnica y jurídica de los seguros de caución.</a:t>
            </a:r>
          </a:p>
          <a:p>
            <a:pPr algn="l"/>
            <a:r>
              <a:rPr lang="es-ES" dirty="0">
                <a:solidFill>
                  <a:schemeClr val="tx1">
                    <a:lumMod val="65000"/>
                    <a:lumOff val="35000"/>
                  </a:schemeClr>
                </a:solidFill>
              </a:rPr>
              <a:t/>
            </a:r>
            <a:br>
              <a:rPr lang="es-ES" dirty="0">
                <a:solidFill>
                  <a:schemeClr val="tx1">
                    <a:lumMod val="65000"/>
                    <a:lumOff val="35000"/>
                  </a:schemeClr>
                </a:solidFill>
              </a:rPr>
            </a:br>
            <a:endParaRPr lang="es-ES" dirty="0">
              <a:solidFill>
                <a:schemeClr val="tx1">
                  <a:lumMod val="65000"/>
                  <a:lumOff val="35000"/>
                </a:schemeClr>
              </a:solidFill>
            </a:endParaRPr>
          </a:p>
        </p:txBody>
      </p:sp>
      <p:sp>
        <p:nvSpPr>
          <p:cNvPr id="8" name="1 Título"/>
          <p:cNvSpPr txBox="1">
            <a:spLocks/>
          </p:cNvSpPr>
          <p:nvPr/>
        </p:nvSpPr>
        <p:spPr>
          <a:xfrm>
            <a:off x="2209800" y="836014"/>
            <a:ext cx="7772400" cy="1162603"/>
          </a:xfrm>
          <a:prstGeom prst="rect">
            <a:avLst/>
          </a:prstGeom>
        </p:spPr>
        <p:txBody>
          <a:bodyPr vert="horz" lIns="91440" tIns="45720" rIns="91440" bIns="45720" rtlCol="0" anchor="ctr">
            <a:normAutofit fontScale="70000" lnSpcReduction="20000"/>
          </a:bodyPr>
          <a:lstStyle/>
          <a:p>
            <a:pPr algn="ctr">
              <a:spcBef>
                <a:spcPct val="0"/>
              </a:spcBef>
              <a:defRPr/>
            </a:pPr>
            <a:r>
              <a:rPr lang="es-ES" sz="4000" b="1" dirty="0" smtClean="0">
                <a:solidFill>
                  <a:srgbClr val="002060"/>
                </a:solidFill>
                <a:latin typeface="+mj-lt"/>
                <a:ea typeface="+mj-ea"/>
                <a:cs typeface="+mj-cs"/>
              </a:rPr>
              <a:t>SSN  </a:t>
            </a:r>
            <a:r>
              <a:rPr lang="es-ES" sz="4000" b="1" dirty="0">
                <a:solidFill>
                  <a:srgbClr val="002060"/>
                </a:solidFill>
                <a:latin typeface="+mj-lt"/>
                <a:ea typeface="+mj-ea"/>
                <a:cs typeface="+mj-cs"/>
              </a:rPr>
              <a:t>Seguro de Caución para Adquirentes de Unidades Construidas o Proyectadas Bajo el Régimen de Propiedad Horizontal ART 2071 CCCN.</a:t>
            </a:r>
          </a:p>
          <a:p>
            <a:pPr algn="ctr">
              <a:spcBef>
                <a:spcPct val="0"/>
              </a:spcBef>
              <a:defRPr/>
            </a:pPr>
            <a:endParaRPr lang="es-ES" sz="4000" b="1" dirty="0" smtClean="0">
              <a:solidFill>
                <a:srgbClr val="002060"/>
              </a:solidFill>
              <a:latin typeface="+mj-lt"/>
              <a:ea typeface="+mj-ea"/>
              <a:cs typeface="+mj-cs"/>
            </a:endParaRPr>
          </a:p>
        </p:txBody>
      </p:sp>
      <p:sp>
        <p:nvSpPr>
          <p:cNvPr id="5" name="Rectangle 3"/>
          <p:cNvSpPr>
            <a:spLocks/>
          </p:cNvSpPr>
          <p:nvPr/>
        </p:nvSpPr>
        <p:spPr bwMode="auto">
          <a:xfrm>
            <a:off x="0" y="0"/>
            <a:ext cx="12192000" cy="626980"/>
          </a:xfrm>
          <a:prstGeom prst="rect">
            <a:avLst/>
          </a:prstGeom>
          <a:solidFill>
            <a:schemeClr val="tx2">
              <a:lumMod val="75000"/>
            </a:schemeClr>
          </a:solidFill>
          <a:ln>
            <a:noFill/>
          </a:ln>
        </p:spPr>
        <p:txBody>
          <a:bodyPr lIns="0" tIns="0" rIns="0" bIns="0"/>
          <a:lstStyle/>
          <a:p>
            <a:pPr algn="ctr" eaLnBrk="1" hangingPunct="1"/>
            <a:endParaRPr lang="es-AR"/>
          </a:p>
        </p:txBody>
      </p:sp>
      <p:sp>
        <p:nvSpPr>
          <p:cNvPr id="6" name="Rectangle 5"/>
          <p:cNvSpPr>
            <a:spLocks/>
          </p:cNvSpPr>
          <p:nvPr/>
        </p:nvSpPr>
        <p:spPr bwMode="auto">
          <a:xfrm>
            <a:off x="749300" y="165100"/>
            <a:ext cx="454222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nSpc>
                <a:spcPct val="120000"/>
              </a:lnSpc>
            </a:pPr>
            <a:r>
              <a:rPr lang="es-AR" sz="1600" b="1" dirty="0">
                <a:solidFill>
                  <a:schemeClr val="bg1"/>
                </a:solidFill>
              </a:rPr>
              <a:t>Seguro de Caución – Buena Entrega</a:t>
            </a:r>
            <a:br>
              <a:rPr lang="es-AR" sz="1600" b="1" dirty="0">
                <a:solidFill>
                  <a:schemeClr val="bg1"/>
                </a:solidFill>
              </a:rPr>
            </a:br>
            <a:r>
              <a:rPr lang="es-AR" sz="1100" b="1" dirty="0">
                <a:solidFill>
                  <a:schemeClr val="bg1"/>
                </a:solidFill>
              </a:rPr>
              <a:t> Dr. Santiago </a:t>
            </a:r>
            <a:r>
              <a:rPr lang="es-AR" sz="1100" b="1" dirty="0" smtClean="0">
                <a:solidFill>
                  <a:schemeClr val="bg1"/>
                </a:solidFill>
              </a:rPr>
              <a:t>Toribio</a:t>
            </a:r>
            <a:endParaRPr lang="en-US" sz="1600" dirty="0">
              <a:solidFill>
                <a:schemeClr val="bg1"/>
              </a:solidFill>
              <a:latin typeface="55 Helvetica Roman" charset="0"/>
              <a:ea typeface="55 Helvetica Roman" charset="0"/>
              <a:cs typeface="55 Helvetica Roman" charset="0"/>
              <a:sym typeface="55 Helvetica Roman" charset="0"/>
            </a:endParaRPr>
          </a:p>
        </p:txBody>
      </p:sp>
      <p:sp>
        <p:nvSpPr>
          <p:cNvPr id="4" name="3 Marcador de número de diapositiva"/>
          <p:cNvSpPr>
            <a:spLocks noGrp="1"/>
          </p:cNvSpPr>
          <p:nvPr>
            <p:ph type="sldNum" sz="quarter" idx="12"/>
          </p:nvPr>
        </p:nvSpPr>
        <p:spPr/>
        <p:txBody>
          <a:bodyPr/>
          <a:lstStyle/>
          <a:p>
            <a:fld id="{5D0E4275-948E-4D50-A7F3-8BE34090FF0F}" type="slidenum">
              <a:rPr lang="es-AR" smtClean="0"/>
              <a:t>4</a:t>
            </a:fld>
            <a:endParaRPr lang="es-AR"/>
          </a:p>
        </p:txBody>
      </p:sp>
    </p:spTree>
    <p:extLst>
      <p:ext uri="{BB962C8B-B14F-4D97-AF65-F5344CB8AC3E}">
        <p14:creationId xmlns:p14="http://schemas.microsoft.com/office/powerpoint/2010/main" val="795504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345127" y="1169232"/>
            <a:ext cx="7501745" cy="4939653"/>
          </a:xfrm>
        </p:spPr>
        <p:txBody>
          <a:bodyPr anchor="ctr">
            <a:noAutofit/>
          </a:bodyPr>
          <a:lstStyle/>
          <a:p>
            <a:r>
              <a:rPr lang="es-ES" sz="3200" b="1" dirty="0"/>
              <a:t>COBERTURA DE BUENA </a:t>
            </a:r>
            <a:r>
              <a:rPr lang="es-ES" sz="3200" b="1" dirty="0" smtClean="0"/>
              <a:t>ENTREGA</a:t>
            </a:r>
          </a:p>
          <a:p>
            <a:endParaRPr lang="es-ES" b="1" dirty="0"/>
          </a:p>
          <a:p>
            <a:r>
              <a:rPr lang="es-ES" dirty="0" smtClean="0"/>
              <a:t>POLIZA GLOBAL</a:t>
            </a:r>
          </a:p>
          <a:p>
            <a:endParaRPr lang="es-ES" dirty="0"/>
          </a:p>
          <a:p>
            <a:r>
              <a:rPr lang="es-ES" dirty="0"/>
              <a:t>CERTIFICADO </a:t>
            </a:r>
            <a:r>
              <a:rPr lang="es-ES" dirty="0" smtClean="0"/>
              <a:t>INDIVIDUAL</a:t>
            </a:r>
          </a:p>
          <a:p>
            <a:endParaRPr lang="es-ES" dirty="0"/>
          </a:p>
          <a:p>
            <a:r>
              <a:rPr lang="es-ES" dirty="0" smtClean="0"/>
              <a:t>SUPLEMENTO INDIVIDUAL</a:t>
            </a:r>
          </a:p>
          <a:p>
            <a:endParaRPr lang="es-ES" dirty="0" smtClean="0"/>
          </a:p>
          <a:p>
            <a:pPr algn="just"/>
            <a:r>
              <a:rPr lang="es-ES" dirty="0"/>
              <a:t>La </a:t>
            </a:r>
            <a:r>
              <a:rPr lang="es-ES" dirty="0" smtClean="0"/>
              <a:t>póliza </a:t>
            </a:r>
            <a:r>
              <a:rPr lang="es-ES" dirty="0"/>
              <a:t>está integrada por las Condiciones Particulares, Condiciones Generales, y los Certificados Individuales que se emitan a favor de cada uno de los Asegurados.</a:t>
            </a:r>
          </a:p>
          <a:p>
            <a:endParaRPr lang="es-ES" dirty="0"/>
          </a:p>
        </p:txBody>
      </p:sp>
      <p:sp>
        <p:nvSpPr>
          <p:cNvPr id="4" name="Rectangle 3"/>
          <p:cNvSpPr>
            <a:spLocks/>
          </p:cNvSpPr>
          <p:nvPr/>
        </p:nvSpPr>
        <p:spPr bwMode="auto">
          <a:xfrm>
            <a:off x="0" y="14990"/>
            <a:ext cx="12192000" cy="626980"/>
          </a:xfrm>
          <a:prstGeom prst="rect">
            <a:avLst/>
          </a:prstGeom>
          <a:solidFill>
            <a:schemeClr val="tx2">
              <a:lumMod val="75000"/>
            </a:schemeClr>
          </a:solidFill>
          <a:ln>
            <a:noFill/>
          </a:ln>
        </p:spPr>
        <p:txBody>
          <a:bodyPr lIns="0" tIns="0" rIns="0" bIns="0"/>
          <a:lstStyle/>
          <a:p>
            <a:pPr algn="ctr" eaLnBrk="1" hangingPunct="1"/>
            <a:endParaRPr lang="es-AR"/>
          </a:p>
        </p:txBody>
      </p:sp>
      <p:sp>
        <p:nvSpPr>
          <p:cNvPr id="5" name="Rectangle 5"/>
          <p:cNvSpPr>
            <a:spLocks/>
          </p:cNvSpPr>
          <p:nvPr/>
        </p:nvSpPr>
        <p:spPr bwMode="auto">
          <a:xfrm>
            <a:off x="749300" y="165100"/>
            <a:ext cx="454222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nSpc>
                <a:spcPct val="120000"/>
              </a:lnSpc>
            </a:pPr>
            <a:r>
              <a:rPr lang="es-AR" sz="1600" b="1" dirty="0">
                <a:solidFill>
                  <a:schemeClr val="bg1"/>
                </a:solidFill>
              </a:rPr>
              <a:t>Seguro de Caución – Buena Entrega</a:t>
            </a:r>
            <a:br>
              <a:rPr lang="es-AR" sz="1600" b="1" dirty="0">
                <a:solidFill>
                  <a:schemeClr val="bg1"/>
                </a:solidFill>
              </a:rPr>
            </a:br>
            <a:r>
              <a:rPr lang="es-AR" sz="1100" b="1" dirty="0">
                <a:solidFill>
                  <a:schemeClr val="bg1"/>
                </a:solidFill>
              </a:rPr>
              <a:t> Dr. Santiago </a:t>
            </a:r>
            <a:r>
              <a:rPr lang="es-AR" sz="1100" b="1" dirty="0" smtClean="0">
                <a:solidFill>
                  <a:schemeClr val="bg1"/>
                </a:solidFill>
              </a:rPr>
              <a:t>Toribio</a:t>
            </a:r>
            <a:endParaRPr lang="en-US" sz="1600" dirty="0">
              <a:solidFill>
                <a:schemeClr val="bg1"/>
              </a:solidFill>
              <a:latin typeface="55 Helvetica Roman" charset="0"/>
              <a:ea typeface="55 Helvetica Roman" charset="0"/>
              <a:cs typeface="55 Helvetica Roman" charset="0"/>
              <a:sym typeface="55 Helvetica Roman" charset="0"/>
            </a:endParaRPr>
          </a:p>
        </p:txBody>
      </p:sp>
      <p:sp>
        <p:nvSpPr>
          <p:cNvPr id="6" name="5 Marcador de número de diapositiva"/>
          <p:cNvSpPr>
            <a:spLocks noGrp="1"/>
          </p:cNvSpPr>
          <p:nvPr>
            <p:ph type="sldNum" sz="quarter" idx="12"/>
          </p:nvPr>
        </p:nvSpPr>
        <p:spPr/>
        <p:txBody>
          <a:bodyPr/>
          <a:lstStyle/>
          <a:p>
            <a:fld id="{5D0E4275-948E-4D50-A7F3-8BE34090FF0F}" type="slidenum">
              <a:rPr lang="es-AR" smtClean="0"/>
              <a:t>5</a:t>
            </a:fld>
            <a:endParaRPr lang="es-AR"/>
          </a:p>
        </p:txBody>
      </p:sp>
    </p:spTree>
    <p:extLst>
      <p:ext uri="{BB962C8B-B14F-4D97-AF65-F5344CB8AC3E}">
        <p14:creationId xmlns:p14="http://schemas.microsoft.com/office/powerpoint/2010/main" val="35866001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898374" y="626980"/>
            <a:ext cx="8173115" cy="1072963"/>
          </a:xfrm>
        </p:spPr>
        <p:txBody>
          <a:bodyPr>
            <a:noAutofit/>
          </a:bodyPr>
          <a:lstStyle/>
          <a:p>
            <a:r>
              <a:rPr lang="es-AR" sz="4000" b="1" dirty="0" smtClean="0">
                <a:solidFill>
                  <a:srgbClr val="002060"/>
                </a:solidFill>
              </a:rPr>
              <a:t>Principales Clausulas</a:t>
            </a:r>
            <a:endParaRPr lang="es-AR" sz="4000" b="1" dirty="0">
              <a:solidFill>
                <a:srgbClr val="002060"/>
              </a:solidFill>
            </a:endParaRPr>
          </a:p>
        </p:txBody>
      </p:sp>
      <p:sp>
        <p:nvSpPr>
          <p:cNvPr id="5" name="4 CuadroTexto"/>
          <p:cNvSpPr txBox="1"/>
          <p:nvPr/>
        </p:nvSpPr>
        <p:spPr>
          <a:xfrm>
            <a:off x="1227908" y="2207623"/>
            <a:ext cx="9718765" cy="3662541"/>
          </a:xfrm>
          <a:prstGeom prst="rect">
            <a:avLst/>
          </a:prstGeom>
          <a:solidFill>
            <a:schemeClr val="bg1"/>
          </a:solidFill>
          <a:ln w="34925" cap="rnd" cmpd="tri">
            <a:noFill/>
          </a:ln>
        </p:spPr>
        <p:txBody>
          <a:bodyPr wrap="square" numCol="1" spcCol="540000">
            <a:spAutoFit/>
          </a:bodyPr>
          <a:lstStyle/>
          <a:p>
            <a:r>
              <a:rPr lang="es-ES" sz="2400" b="1" dirty="0"/>
              <a:t>OBJETO / INTERES ASEGURABLE</a:t>
            </a:r>
            <a:endParaRPr lang="es-ES" sz="2400" dirty="0"/>
          </a:p>
          <a:p>
            <a:r>
              <a:rPr lang="es-ES" dirty="0"/>
              <a:t> </a:t>
            </a:r>
          </a:p>
          <a:p>
            <a:pPr algn="just"/>
            <a:r>
              <a:rPr lang="es-ES" dirty="0"/>
              <a:t>La </a:t>
            </a:r>
            <a:r>
              <a:rPr lang="es-ES" b="1" dirty="0"/>
              <a:t>Póliza</a:t>
            </a:r>
            <a:r>
              <a:rPr lang="es-ES" dirty="0"/>
              <a:t> Asegura a los Adquirentes del proyecto de construcción incluidos en los </a:t>
            </a:r>
            <a:r>
              <a:rPr lang="es-ES" b="1" dirty="0"/>
              <a:t>Certificados Individuales</a:t>
            </a:r>
            <a:r>
              <a:rPr lang="es-ES" dirty="0"/>
              <a:t> (anexos de póliza), y los que se emitan en el futuro el pago en efectivo de hasta el límite máximo indicado de las Sumas Aseguradas que hayan sido abonadas por cada uno de los Asegurados en la Cuenta Especial del Proyecto, como consecuencia del fracaso de la operación de acuerdo con lo establecido por el Artículo 2071 del Código Civil y Comercial de la Nación que resulte obligado a el Tomador,  por </a:t>
            </a:r>
            <a:r>
              <a:rPr lang="es-ES" u="sng" dirty="0"/>
              <a:t>incumplimiento de éste de entregar las Unidades Funcionales</a:t>
            </a:r>
            <a:r>
              <a:rPr lang="es-ES" dirty="0"/>
              <a:t> en las condiciones establecidas en el proyecto de </a:t>
            </a:r>
            <a:r>
              <a:rPr lang="es-ES" u="sng" dirty="0"/>
              <a:t>construcción y/o a consecuencia de la falta de liberación de gravámenes sobre el inmueble</a:t>
            </a:r>
            <a:r>
              <a:rPr lang="es-ES" dirty="0"/>
              <a:t> no asumidos por los Asegurados al momento de celebrar el contrato. </a:t>
            </a:r>
          </a:p>
          <a:p>
            <a:r>
              <a:rPr lang="es-ES" dirty="0"/>
              <a:t> </a:t>
            </a:r>
          </a:p>
          <a:p>
            <a:pPr>
              <a:defRPr/>
            </a:pPr>
            <a:endParaRPr lang="es-ES" sz="2800" dirty="0"/>
          </a:p>
        </p:txBody>
      </p:sp>
      <p:sp>
        <p:nvSpPr>
          <p:cNvPr id="6" name="Rectangle 3"/>
          <p:cNvSpPr>
            <a:spLocks/>
          </p:cNvSpPr>
          <p:nvPr/>
        </p:nvSpPr>
        <p:spPr bwMode="auto">
          <a:xfrm>
            <a:off x="0" y="0"/>
            <a:ext cx="12192000" cy="626980"/>
          </a:xfrm>
          <a:prstGeom prst="rect">
            <a:avLst/>
          </a:prstGeom>
          <a:solidFill>
            <a:schemeClr val="tx2">
              <a:lumMod val="75000"/>
            </a:schemeClr>
          </a:solidFill>
          <a:ln>
            <a:noFill/>
          </a:ln>
        </p:spPr>
        <p:txBody>
          <a:bodyPr lIns="0" tIns="0" rIns="0" bIns="0"/>
          <a:lstStyle/>
          <a:p>
            <a:pPr algn="ctr" eaLnBrk="1" hangingPunct="1"/>
            <a:endParaRPr lang="es-AR"/>
          </a:p>
        </p:txBody>
      </p:sp>
      <p:sp>
        <p:nvSpPr>
          <p:cNvPr id="7" name="Rectangle 5"/>
          <p:cNvSpPr>
            <a:spLocks/>
          </p:cNvSpPr>
          <p:nvPr/>
        </p:nvSpPr>
        <p:spPr bwMode="auto">
          <a:xfrm>
            <a:off x="749300" y="165100"/>
            <a:ext cx="454222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nSpc>
                <a:spcPct val="120000"/>
              </a:lnSpc>
            </a:pPr>
            <a:r>
              <a:rPr lang="es-AR" sz="1600" b="1" dirty="0">
                <a:solidFill>
                  <a:schemeClr val="bg1"/>
                </a:solidFill>
              </a:rPr>
              <a:t>Seguro de Caución – Buena Entrega</a:t>
            </a:r>
            <a:br>
              <a:rPr lang="es-AR" sz="1600" b="1" dirty="0">
                <a:solidFill>
                  <a:schemeClr val="bg1"/>
                </a:solidFill>
              </a:rPr>
            </a:br>
            <a:r>
              <a:rPr lang="es-AR" sz="1100" b="1" dirty="0">
                <a:solidFill>
                  <a:schemeClr val="bg1"/>
                </a:solidFill>
              </a:rPr>
              <a:t> Dr. Santiago </a:t>
            </a:r>
            <a:r>
              <a:rPr lang="es-AR" sz="1100" b="1" dirty="0" smtClean="0">
                <a:solidFill>
                  <a:schemeClr val="bg1"/>
                </a:solidFill>
              </a:rPr>
              <a:t>Toribio</a:t>
            </a:r>
            <a:endParaRPr lang="en-US" sz="1600" dirty="0">
              <a:solidFill>
                <a:schemeClr val="bg1"/>
              </a:solidFill>
              <a:latin typeface="55 Helvetica Roman" charset="0"/>
              <a:ea typeface="55 Helvetica Roman" charset="0"/>
              <a:cs typeface="55 Helvetica Roman" charset="0"/>
              <a:sym typeface="55 Helvetica Roman" charset="0"/>
            </a:endParaRPr>
          </a:p>
        </p:txBody>
      </p:sp>
      <p:sp>
        <p:nvSpPr>
          <p:cNvPr id="4" name="3 Marcador de número de diapositiva"/>
          <p:cNvSpPr>
            <a:spLocks noGrp="1"/>
          </p:cNvSpPr>
          <p:nvPr>
            <p:ph type="sldNum" sz="quarter" idx="12"/>
          </p:nvPr>
        </p:nvSpPr>
        <p:spPr/>
        <p:txBody>
          <a:bodyPr/>
          <a:lstStyle/>
          <a:p>
            <a:fld id="{5D0E4275-948E-4D50-A7F3-8BE34090FF0F}" type="slidenum">
              <a:rPr lang="es-AR" smtClean="0"/>
              <a:t>6</a:t>
            </a:fld>
            <a:endParaRPr lang="es-AR"/>
          </a:p>
        </p:txBody>
      </p:sp>
    </p:spTree>
    <p:extLst>
      <p:ext uri="{BB962C8B-B14F-4D97-AF65-F5344CB8AC3E}">
        <p14:creationId xmlns:p14="http://schemas.microsoft.com/office/powerpoint/2010/main" val="2163026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633287" y="1063246"/>
            <a:ext cx="8925425" cy="675613"/>
          </a:xfrm>
        </p:spPr>
        <p:txBody>
          <a:bodyPr vert="horz" lIns="36000" tIns="36000" rIns="36000" bIns="36000" rtlCol="0" anchor="b">
            <a:normAutofit/>
          </a:bodyPr>
          <a:lstStyle/>
          <a:p>
            <a:r>
              <a:rPr lang="es-AR" sz="4000" b="1" dirty="0">
                <a:solidFill>
                  <a:srgbClr val="002060"/>
                </a:solidFill>
              </a:rPr>
              <a:t>Principales </a:t>
            </a:r>
            <a:r>
              <a:rPr lang="es-AR" sz="4000" b="1" dirty="0" smtClean="0">
                <a:solidFill>
                  <a:srgbClr val="002060"/>
                </a:solidFill>
              </a:rPr>
              <a:t>Clausulas</a:t>
            </a:r>
            <a:endParaRPr lang="es-ES" sz="4000" b="1" dirty="0">
              <a:solidFill>
                <a:srgbClr val="002060"/>
              </a:solidFill>
            </a:endParaRPr>
          </a:p>
        </p:txBody>
      </p:sp>
      <p:sp>
        <p:nvSpPr>
          <p:cNvPr id="6" name="5 CuadroTexto"/>
          <p:cNvSpPr txBox="1"/>
          <p:nvPr/>
        </p:nvSpPr>
        <p:spPr>
          <a:xfrm>
            <a:off x="1541417" y="1738859"/>
            <a:ext cx="8654036" cy="3970318"/>
          </a:xfrm>
          <a:prstGeom prst="rect">
            <a:avLst/>
          </a:prstGeom>
          <a:solidFill>
            <a:schemeClr val="bg1"/>
          </a:solidFill>
          <a:ln w="31750">
            <a:noFill/>
          </a:ln>
        </p:spPr>
        <p:txBody>
          <a:bodyPr wrap="square" numCol="1" spcCol="540000">
            <a:spAutoFit/>
          </a:bodyPr>
          <a:lstStyle/>
          <a:p>
            <a:r>
              <a:rPr lang="es-ES" sz="2800" b="1" dirty="0"/>
              <a:t>Las Sumas Máximas Aseguradas </a:t>
            </a:r>
            <a:endParaRPr lang="es-ES" sz="2800" b="1" dirty="0" smtClean="0"/>
          </a:p>
          <a:p>
            <a:endParaRPr lang="es-ES" sz="2400" dirty="0"/>
          </a:p>
          <a:p>
            <a:pPr algn="just"/>
            <a:r>
              <a:rPr lang="es-ES" sz="2400" dirty="0" smtClean="0"/>
              <a:t>Se componen por cada </a:t>
            </a:r>
            <a:r>
              <a:rPr lang="es-ES" sz="2400" dirty="0"/>
              <a:t>uno de </a:t>
            </a:r>
            <a:r>
              <a:rPr lang="es-ES" sz="2400" b="1" dirty="0"/>
              <a:t>los Certificados que integran la </a:t>
            </a:r>
            <a:r>
              <a:rPr lang="es-ES" sz="2400" b="1" dirty="0" smtClean="0"/>
              <a:t>póliza</a:t>
            </a:r>
            <a:r>
              <a:rPr lang="es-ES" sz="2400" dirty="0" smtClean="0"/>
              <a:t>, que se </a:t>
            </a:r>
            <a:r>
              <a:rPr lang="es-ES" sz="2400" dirty="0"/>
              <a:t>incrementarán por el </a:t>
            </a:r>
            <a:r>
              <a:rPr lang="es-ES" sz="2400" dirty="0" smtClean="0"/>
              <a:t>importe </a:t>
            </a:r>
            <a:r>
              <a:rPr lang="es-ES" sz="2400" dirty="0"/>
              <a:t>de las sumas que abone el Asegurado a la Cuenta </a:t>
            </a:r>
            <a:r>
              <a:rPr lang="es-ES" sz="2400" dirty="0" smtClean="0"/>
              <a:t>Especial, </a:t>
            </a:r>
            <a:r>
              <a:rPr lang="es-ES" sz="2400" dirty="0"/>
              <a:t>con más el interés indicado en los mismos. </a:t>
            </a:r>
            <a:endParaRPr lang="es-ES" sz="2400" dirty="0" smtClean="0"/>
          </a:p>
          <a:p>
            <a:pPr algn="just"/>
            <a:endParaRPr lang="es-ES" sz="2400" dirty="0"/>
          </a:p>
          <a:p>
            <a:pPr algn="just"/>
            <a:r>
              <a:rPr lang="es-ES" sz="2400" dirty="0" smtClean="0"/>
              <a:t>La </a:t>
            </a:r>
            <a:r>
              <a:rPr lang="es-ES" sz="2400" dirty="0"/>
              <a:t>tasa de interés retributivo que hayan pactado las partes en el Contrato Garantizado será el que aplique en caso de </a:t>
            </a:r>
            <a:r>
              <a:rPr lang="es-ES" sz="2400" dirty="0" smtClean="0"/>
              <a:t>siniestro.</a:t>
            </a:r>
            <a:endParaRPr lang="es-ES" sz="2400" dirty="0"/>
          </a:p>
          <a:p>
            <a:r>
              <a:rPr lang="es-ES" sz="2800" dirty="0"/>
              <a:t> </a:t>
            </a:r>
          </a:p>
        </p:txBody>
      </p:sp>
      <p:sp>
        <p:nvSpPr>
          <p:cNvPr id="5" name="Rectangle 3"/>
          <p:cNvSpPr>
            <a:spLocks/>
          </p:cNvSpPr>
          <p:nvPr/>
        </p:nvSpPr>
        <p:spPr bwMode="auto">
          <a:xfrm>
            <a:off x="0" y="0"/>
            <a:ext cx="12192000" cy="626980"/>
          </a:xfrm>
          <a:prstGeom prst="rect">
            <a:avLst/>
          </a:prstGeom>
          <a:solidFill>
            <a:schemeClr val="tx2">
              <a:lumMod val="75000"/>
            </a:schemeClr>
          </a:solidFill>
          <a:ln>
            <a:noFill/>
          </a:ln>
        </p:spPr>
        <p:txBody>
          <a:bodyPr lIns="0" tIns="0" rIns="0" bIns="0"/>
          <a:lstStyle/>
          <a:p>
            <a:pPr algn="ctr" eaLnBrk="1" hangingPunct="1"/>
            <a:endParaRPr lang="es-AR"/>
          </a:p>
        </p:txBody>
      </p:sp>
      <p:sp>
        <p:nvSpPr>
          <p:cNvPr id="7" name="Rectangle 5"/>
          <p:cNvSpPr>
            <a:spLocks/>
          </p:cNvSpPr>
          <p:nvPr/>
        </p:nvSpPr>
        <p:spPr bwMode="auto">
          <a:xfrm>
            <a:off x="749300" y="165100"/>
            <a:ext cx="454222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nSpc>
                <a:spcPct val="120000"/>
              </a:lnSpc>
            </a:pPr>
            <a:r>
              <a:rPr lang="es-AR" sz="1600" b="1" dirty="0">
                <a:solidFill>
                  <a:schemeClr val="bg1"/>
                </a:solidFill>
              </a:rPr>
              <a:t>Seguro de Caución – Buena Entrega</a:t>
            </a:r>
            <a:br>
              <a:rPr lang="es-AR" sz="1600" b="1" dirty="0">
                <a:solidFill>
                  <a:schemeClr val="bg1"/>
                </a:solidFill>
              </a:rPr>
            </a:br>
            <a:r>
              <a:rPr lang="es-AR" sz="1100" b="1" dirty="0">
                <a:solidFill>
                  <a:schemeClr val="bg1"/>
                </a:solidFill>
              </a:rPr>
              <a:t> Dr. Santiago </a:t>
            </a:r>
            <a:r>
              <a:rPr lang="es-AR" sz="1100" b="1" dirty="0" smtClean="0">
                <a:solidFill>
                  <a:schemeClr val="bg1"/>
                </a:solidFill>
              </a:rPr>
              <a:t>Toribio</a:t>
            </a:r>
            <a:endParaRPr lang="en-US" sz="1600" dirty="0">
              <a:solidFill>
                <a:schemeClr val="bg1"/>
              </a:solidFill>
              <a:latin typeface="55 Helvetica Roman" charset="0"/>
              <a:ea typeface="55 Helvetica Roman" charset="0"/>
              <a:cs typeface="55 Helvetica Roman" charset="0"/>
              <a:sym typeface="55 Helvetica Roman" charset="0"/>
            </a:endParaRPr>
          </a:p>
        </p:txBody>
      </p:sp>
      <p:sp>
        <p:nvSpPr>
          <p:cNvPr id="3" name="2 Marcador de número de diapositiva"/>
          <p:cNvSpPr>
            <a:spLocks noGrp="1"/>
          </p:cNvSpPr>
          <p:nvPr>
            <p:ph type="sldNum" sz="quarter" idx="12"/>
          </p:nvPr>
        </p:nvSpPr>
        <p:spPr/>
        <p:txBody>
          <a:bodyPr/>
          <a:lstStyle/>
          <a:p>
            <a:fld id="{5D0E4275-948E-4D50-A7F3-8BE34090FF0F}" type="slidenum">
              <a:rPr lang="es-AR" smtClean="0"/>
              <a:t>7</a:t>
            </a:fld>
            <a:endParaRPr lang="es-AR"/>
          </a:p>
        </p:txBody>
      </p:sp>
    </p:spTree>
    <p:extLst>
      <p:ext uri="{BB962C8B-B14F-4D97-AF65-F5344CB8AC3E}">
        <p14:creationId xmlns:p14="http://schemas.microsoft.com/office/powerpoint/2010/main" val="3288899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71600" y="1610283"/>
            <a:ext cx="9222377" cy="4434995"/>
          </a:xfrm>
        </p:spPr>
        <p:txBody>
          <a:bodyPr anchor="ctr">
            <a:normAutofit fontScale="92500" lnSpcReduction="10000"/>
          </a:bodyPr>
          <a:lstStyle/>
          <a:p>
            <a:pPr algn="just"/>
            <a:r>
              <a:rPr lang="es-ES" sz="3000" b="1" dirty="0"/>
              <a:t>Vínculo entre Tomador y </a:t>
            </a:r>
            <a:r>
              <a:rPr lang="es-ES" sz="3000" b="1" dirty="0" smtClean="0"/>
              <a:t>Asegurador</a:t>
            </a:r>
            <a:endParaRPr lang="es-ES" sz="3000" dirty="0"/>
          </a:p>
          <a:p>
            <a:pPr algn="just"/>
            <a:r>
              <a:rPr lang="es-ES" dirty="0"/>
              <a:t> </a:t>
            </a:r>
          </a:p>
          <a:p>
            <a:pPr algn="just"/>
            <a:r>
              <a:rPr lang="es-ES" dirty="0"/>
              <a:t>Las relaciones entre el Tomador y el Asegurador se rigen por lo establecido en la Solicitud-Convenio accesoria a esta póliza.</a:t>
            </a:r>
          </a:p>
          <a:p>
            <a:pPr algn="just"/>
            <a:r>
              <a:rPr lang="es-ES" dirty="0"/>
              <a:t> </a:t>
            </a:r>
          </a:p>
          <a:p>
            <a:pPr algn="just"/>
            <a:r>
              <a:rPr lang="es-ES" dirty="0"/>
              <a:t>Cuyas disposiciones no podrán ser opuestas al Asegurado. </a:t>
            </a:r>
          </a:p>
          <a:p>
            <a:pPr algn="just"/>
            <a:r>
              <a:rPr lang="es-ES" dirty="0"/>
              <a:t> </a:t>
            </a:r>
          </a:p>
          <a:p>
            <a:pPr algn="just"/>
            <a:r>
              <a:rPr lang="es-ES" dirty="0"/>
              <a:t>Los actos, declaraciones, acciones u omisiones del Tomador de la póliza que importan violación a lo establecido en dicha solicitud convenio, incluida la falta de pago del premio en las fechas convenidas </a:t>
            </a:r>
            <a:r>
              <a:rPr lang="es-ES" u="sng" dirty="0"/>
              <a:t>no afectarán en modo alguno los derechos del Asegurado frente al Asegurador</a:t>
            </a:r>
            <a:r>
              <a:rPr lang="es-ES" dirty="0"/>
              <a:t>.</a:t>
            </a:r>
          </a:p>
          <a:p>
            <a:pPr lvl="0" algn="l"/>
            <a:r>
              <a:rPr lang="es-AR" sz="2800" dirty="0" smtClean="0">
                <a:solidFill>
                  <a:schemeClr val="tx1">
                    <a:lumMod val="65000"/>
                    <a:lumOff val="35000"/>
                  </a:schemeClr>
                </a:solidFill>
              </a:rPr>
              <a:t> </a:t>
            </a:r>
            <a:endParaRPr lang="es-AR" sz="2800" dirty="0">
              <a:solidFill>
                <a:schemeClr val="tx1">
                  <a:lumMod val="65000"/>
                  <a:lumOff val="35000"/>
                </a:schemeClr>
              </a:solidFill>
            </a:endParaRPr>
          </a:p>
        </p:txBody>
      </p:sp>
      <p:sp>
        <p:nvSpPr>
          <p:cNvPr id="8" name="1 Título"/>
          <p:cNvSpPr txBox="1">
            <a:spLocks/>
          </p:cNvSpPr>
          <p:nvPr/>
        </p:nvSpPr>
        <p:spPr>
          <a:xfrm>
            <a:off x="2238348" y="618187"/>
            <a:ext cx="7772400" cy="1171976"/>
          </a:xfrm>
          <a:prstGeom prst="rect">
            <a:avLst/>
          </a:prstGeom>
        </p:spPr>
        <p:txBody>
          <a:bodyPr vert="horz" lIns="91440" tIns="45720" rIns="91440" bIns="45720" rtlCol="0" anchor="ctr">
            <a:normAutofit/>
          </a:bodyPr>
          <a:lstStyle/>
          <a:p>
            <a:pPr algn="ctr">
              <a:spcBef>
                <a:spcPct val="0"/>
              </a:spcBef>
              <a:defRPr/>
            </a:pPr>
            <a:r>
              <a:rPr lang="es-AR" sz="4000" b="1" dirty="0">
                <a:solidFill>
                  <a:srgbClr val="002060"/>
                </a:solidFill>
              </a:rPr>
              <a:t>Principales Clausulas</a:t>
            </a:r>
            <a:endParaRPr lang="es-ES" sz="4000" b="1" dirty="0">
              <a:solidFill>
                <a:srgbClr val="002060"/>
              </a:solidFill>
              <a:latin typeface="+mj-lt"/>
              <a:ea typeface="+mj-ea"/>
              <a:cs typeface="+mj-cs"/>
            </a:endParaRPr>
          </a:p>
        </p:txBody>
      </p:sp>
      <p:sp>
        <p:nvSpPr>
          <p:cNvPr id="5" name="Rectangle 3"/>
          <p:cNvSpPr>
            <a:spLocks/>
          </p:cNvSpPr>
          <p:nvPr/>
        </p:nvSpPr>
        <p:spPr bwMode="auto">
          <a:xfrm>
            <a:off x="0" y="0"/>
            <a:ext cx="12192000" cy="626980"/>
          </a:xfrm>
          <a:prstGeom prst="rect">
            <a:avLst/>
          </a:prstGeom>
          <a:solidFill>
            <a:schemeClr val="tx2">
              <a:lumMod val="75000"/>
            </a:schemeClr>
          </a:solidFill>
          <a:ln>
            <a:noFill/>
          </a:ln>
        </p:spPr>
        <p:txBody>
          <a:bodyPr lIns="0" tIns="0" rIns="0" bIns="0"/>
          <a:lstStyle/>
          <a:p>
            <a:pPr algn="ctr" eaLnBrk="1" hangingPunct="1"/>
            <a:endParaRPr lang="es-AR"/>
          </a:p>
        </p:txBody>
      </p:sp>
      <p:sp>
        <p:nvSpPr>
          <p:cNvPr id="6" name="Rectangle 5"/>
          <p:cNvSpPr>
            <a:spLocks/>
          </p:cNvSpPr>
          <p:nvPr/>
        </p:nvSpPr>
        <p:spPr bwMode="auto">
          <a:xfrm>
            <a:off x="749300" y="165100"/>
            <a:ext cx="454222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nSpc>
                <a:spcPct val="120000"/>
              </a:lnSpc>
            </a:pPr>
            <a:r>
              <a:rPr lang="es-AR" sz="1600" b="1" dirty="0">
                <a:solidFill>
                  <a:schemeClr val="bg1"/>
                </a:solidFill>
              </a:rPr>
              <a:t>Seguro de Caución – Buena Entrega</a:t>
            </a:r>
            <a:br>
              <a:rPr lang="es-AR" sz="1600" b="1" dirty="0">
                <a:solidFill>
                  <a:schemeClr val="bg1"/>
                </a:solidFill>
              </a:rPr>
            </a:br>
            <a:r>
              <a:rPr lang="es-AR" sz="1100" b="1" dirty="0">
                <a:solidFill>
                  <a:schemeClr val="bg1"/>
                </a:solidFill>
              </a:rPr>
              <a:t> Dr. Santiago </a:t>
            </a:r>
            <a:r>
              <a:rPr lang="es-AR" sz="1100" b="1" dirty="0" smtClean="0">
                <a:solidFill>
                  <a:schemeClr val="bg1"/>
                </a:solidFill>
              </a:rPr>
              <a:t>Toribio</a:t>
            </a:r>
            <a:endParaRPr lang="en-US" sz="1600" dirty="0">
              <a:solidFill>
                <a:schemeClr val="bg1"/>
              </a:solidFill>
              <a:latin typeface="55 Helvetica Roman" charset="0"/>
              <a:ea typeface="55 Helvetica Roman" charset="0"/>
              <a:cs typeface="55 Helvetica Roman" charset="0"/>
              <a:sym typeface="55 Helvetica Roman" charset="0"/>
            </a:endParaRPr>
          </a:p>
        </p:txBody>
      </p:sp>
      <p:sp>
        <p:nvSpPr>
          <p:cNvPr id="4" name="3 Marcador de número de diapositiva"/>
          <p:cNvSpPr>
            <a:spLocks noGrp="1"/>
          </p:cNvSpPr>
          <p:nvPr>
            <p:ph type="sldNum" sz="quarter" idx="12"/>
          </p:nvPr>
        </p:nvSpPr>
        <p:spPr/>
        <p:txBody>
          <a:bodyPr/>
          <a:lstStyle/>
          <a:p>
            <a:fld id="{5D0E4275-948E-4D50-A7F3-8BE34090FF0F}" type="slidenum">
              <a:rPr lang="es-AR" smtClean="0"/>
              <a:t>8</a:t>
            </a:fld>
            <a:endParaRPr lang="es-AR"/>
          </a:p>
        </p:txBody>
      </p:sp>
    </p:spTree>
    <p:extLst>
      <p:ext uri="{BB962C8B-B14F-4D97-AF65-F5344CB8AC3E}">
        <p14:creationId xmlns:p14="http://schemas.microsoft.com/office/powerpoint/2010/main" val="27424279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58091" y="1802674"/>
            <a:ext cx="10295709" cy="4447396"/>
          </a:xfrm>
        </p:spPr>
        <p:txBody>
          <a:bodyPr>
            <a:noAutofit/>
          </a:bodyPr>
          <a:lstStyle/>
          <a:p>
            <a:pPr algn="just"/>
            <a:r>
              <a:rPr lang="es-ES" b="1" dirty="0"/>
              <a:t>Riesgos no </a:t>
            </a:r>
            <a:r>
              <a:rPr lang="es-ES" b="1" dirty="0" smtClean="0"/>
              <a:t>Cubiertos</a:t>
            </a:r>
          </a:p>
          <a:p>
            <a:pPr algn="just"/>
            <a:endParaRPr lang="es-ES" dirty="0"/>
          </a:p>
          <a:p>
            <a:pPr algn="just"/>
            <a:r>
              <a:rPr lang="es-ES" sz="2000" dirty="0" smtClean="0"/>
              <a:t>a</a:t>
            </a:r>
            <a:r>
              <a:rPr lang="es-ES" sz="2000" dirty="0"/>
              <a:t>) Todo pago que no se haya realizado en la Cuenta Especial </a:t>
            </a:r>
          </a:p>
          <a:p>
            <a:pPr algn="just"/>
            <a:r>
              <a:rPr lang="es-ES" sz="2000" dirty="0"/>
              <a:t> </a:t>
            </a:r>
          </a:p>
          <a:p>
            <a:pPr algn="just"/>
            <a:r>
              <a:rPr lang="es-ES" sz="2000" dirty="0"/>
              <a:t>b) El reintegro de sumas que pudieren originarse en la rescisión individual del contrato</a:t>
            </a:r>
          </a:p>
          <a:p>
            <a:pPr algn="just"/>
            <a:r>
              <a:rPr lang="es-ES" sz="2000" dirty="0"/>
              <a:t>celebrado por el Asegurado que fuere producida por incumplimiento de éste o por su</a:t>
            </a:r>
          </a:p>
          <a:p>
            <a:pPr algn="just"/>
            <a:r>
              <a:rPr lang="es-ES" sz="2000" dirty="0"/>
              <a:t>renuncia a la continuidad del mismo.</a:t>
            </a:r>
          </a:p>
          <a:p>
            <a:pPr algn="just"/>
            <a:r>
              <a:rPr lang="es-ES" sz="2000" dirty="0"/>
              <a:t> </a:t>
            </a:r>
            <a:endParaRPr lang="es-ES" sz="2000" dirty="0" smtClean="0"/>
          </a:p>
          <a:p>
            <a:pPr algn="just"/>
            <a:r>
              <a:rPr lang="es-ES" sz="2000" dirty="0" smtClean="0"/>
              <a:t>c</a:t>
            </a:r>
            <a:r>
              <a:rPr lang="es-ES" sz="2000" dirty="0"/>
              <a:t>) Cualquier demora que pudiera sufrir el asegurado en la tramitación de su escrituración o</a:t>
            </a:r>
          </a:p>
          <a:p>
            <a:pPr algn="just"/>
            <a:r>
              <a:rPr lang="es-ES" sz="2000" dirty="0"/>
              <a:t>en la aprobación tanto del reglamento de copropiedad como de los planos de subdivisión</a:t>
            </a:r>
          </a:p>
          <a:p>
            <a:pPr algn="just"/>
            <a:r>
              <a:rPr lang="es-ES" sz="2000" dirty="0"/>
              <a:t>por parte de las entidades públicas.</a:t>
            </a:r>
          </a:p>
          <a:p>
            <a:pPr algn="l"/>
            <a:endParaRPr lang="es-AR" sz="2000" dirty="0">
              <a:solidFill>
                <a:schemeClr val="tx1">
                  <a:lumMod val="65000"/>
                  <a:lumOff val="35000"/>
                </a:schemeClr>
              </a:solidFill>
            </a:endParaRPr>
          </a:p>
        </p:txBody>
      </p:sp>
      <p:sp>
        <p:nvSpPr>
          <p:cNvPr id="8" name="1 Título"/>
          <p:cNvSpPr txBox="1">
            <a:spLocks/>
          </p:cNvSpPr>
          <p:nvPr/>
        </p:nvSpPr>
        <p:spPr>
          <a:xfrm>
            <a:off x="2207623" y="901337"/>
            <a:ext cx="7803125" cy="718458"/>
          </a:xfrm>
          <a:prstGeom prst="rect">
            <a:avLst/>
          </a:prstGeom>
        </p:spPr>
        <p:txBody>
          <a:bodyPr vert="horz" lIns="91440" tIns="45720" rIns="91440" bIns="45720" rtlCol="0" anchor="ctr">
            <a:normAutofit/>
          </a:bodyPr>
          <a:lstStyle/>
          <a:p>
            <a:pPr algn="ctr">
              <a:spcBef>
                <a:spcPct val="0"/>
              </a:spcBef>
              <a:defRPr/>
            </a:pPr>
            <a:r>
              <a:rPr lang="es-AR" sz="4000" b="1" dirty="0">
                <a:solidFill>
                  <a:srgbClr val="002060"/>
                </a:solidFill>
              </a:rPr>
              <a:t>Principales Clausulas</a:t>
            </a:r>
            <a:endParaRPr lang="es-ES" sz="4000" b="1" dirty="0">
              <a:solidFill>
                <a:srgbClr val="002060"/>
              </a:solidFill>
            </a:endParaRPr>
          </a:p>
          <a:p>
            <a:pPr algn="ctr">
              <a:spcBef>
                <a:spcPct val="0"/>
              </a:spcBef>
              <a:defRPr/>
            </a:pPr>
            <a:endParaRPr lang="es-ES" sz="4000" b="1" dirty="0">
              <a:solidFill>
                <a:srgbClr val="002060"/>
              </a:solidFill>
              <a:latin typeface="+mj-lt"/>
              <a:ea typeface="+mj-ea"/>
              <a:cs typeface="+mj-cs"/>
            </a:endParaRPr>
          </a:p>
        </p:txBody>
      </p:sp>
      <p:sp>
        <p:nvSpPr>
          <p:cNvPr id="5" name="Rectangle 3"/>
          <p:cNvSpPr>
            <a:spLocks/>
          </p:cNvSpPr>
          <p:nvPr/>
        </p:nvSpPr>
        <p:spPr bwMode="auto">
          <a:xfrm>
            <a:off x="0" y="0"/>
            <a:ext cx="12192000" cy="626980"/>
          </a:xfrm>
          <a:prstGeom prst="rect">
            <a:avLst/>
          </a:prstGeom>
          <a:solidFill>
            <a:schemeClr val="tx2">
              <a:lumMod val="75000"/>
            </a:schemeClr>
          </a:solidFill>
          <a:ln>
            <a:noFill/>
          </a:ln>
        </p:spPr>
        <p:txBody>
          <a:bodyPr lIns="0" tIns="0" rIns="0" bIns="0"/>
          <a:lstStyle/>
          <a:p>
            <a:pPr algn="ctr" eaLnBrk="1" hangingPunct="1"/>
            <a:endParaRPr lang="es-AR"/>
          </a:p>
        </p:txBody>
      </p:sp>
      <p:sp>
        <p:nvSpPr>
          <p:cNvPr id="6" name="Rectangle 5"/>
          <p:cNvSpPr>
            <a:spLocks/>
          </p:cNvSpPr>
          <p:nvPr/>
        </p:nvSpPr>
        <p:spPr bwMode="auto">
          <a:xfrm>
            <a:off x="749300" y="165100"/>
            <a:ext cx="454222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nSpc>
                <a:spcPct val="120000"/>
              </a:lnSpc>
            </a:pPr>
            <a:r>
              <a:rPr lang="es-AR" sz="1600" b="1" dirty="0">
                <a:solidFill>
                  <a:schemeClr val="bg1"/>
                </a:solidFill>
              </a:rPr>
              <a:t>Seguro de Caución – Buena Entrega</a:t>
            </a:r>
            <a:br>
              <a:rPr lang="es-AR" sz="1600" b="1" dirty="0">
                <a:solidFill>
                  <a:schemeClr val="bg1"/>
                </a:solidFill>
              </a:rPr>
            </a:br>
            <a:r>
              <a:rPr lang="es-AR" sz="1100" b="1" dirty="0">
                <a:solidFill>
                  <a:schemeClr val="bg1"/>
                </a:solidFill>
              </a:rPr>
              <a:t> Dr. Santiago </a:t>
            </a:r>
            <a:r>
              <a:rPr lang="es-AR" sz="1100" b="1" dirty="0" smtClean="0">
                <a:solidFill>
                  <a:schemeClr val="bg1"/>
                </a:solidFill>
              </a:rPr>
              <a:t>Toribio</a:t>
            </a:r>
            <a:endParaRPr lang="en-US" sz="1600" dirty="0">
              <a:solidFill>
                <a:schemeClr val="bg1"/>
              </a:solidFill>
              <a:latin typeface="55 Helvetica Roman" charset="0"/>
              <a:ea typeface="55 Helvetica Roman" charset="0"/>
              <a:cs typeface="55 Helvetica Roman" charset="0"/>
              <a:sym typeface="55 Helvetica Roman" charset="0"/>
            </a:endParaRPr>
          </a:p>
        </p:txBody>
      </p:sp>
      <p:sp>
        <p:nvSpPr>
          <p:cNvPr id="4" name="3 Marcador de número de diapositiva"/>
          <p:cNvSpPr>
            <a:spLocks noGrp="1"/>
          </p:cNvSpPr>
          <p:nvPr>
            <p:ph type="sldNum" sz="quarter" idx="12"/>
          </p:nvPr>
        </p:nvSpPr>
        <p:spPr/>
        <p:txBody>
          <a:bodyPr/>
          <a:lstStyle/>
          <a:p>
            <a:fld id="{5D0E4275-948E-4D50-A7F3-8BE34090FF0F}" type="slidenum">
              <a:rPr lang="es-AR" smtClean="0"/>
              <a:t>9</a:t>
            </a:fld>
            <a:endParaRPr lang="es-AR"/>
          </a:p>
        </p:txBody>
      </p:sp>
    </p:spTree>
    <p:extLst>
      <p:ext uri="{BB962C8B-B14F-4D97-AF65-F5344CB8AC3E}">
        <p14:creationId xmlns:p14="http://schemas.microsoft.com/office/powerpoint/2010/main" val="120565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TotalTime>
  <Words>1028</Words>
  <Application>Microsoft Office PowerPoint</Application>
  <PresentationFormat>Personalizado</PresentationFormat>
  <Paragraphs>196</Paragraphs>
  <Slides>19</Slides>
  <Notes>1</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Seguro de Caución – Buena Entrega  Dr. Santiago Toribio</vt:lpstr>
      <vt:lpstr>Presentación de PowerPoint</vt:lpstr>
      <vt:lpstr>Presentación de PowerPoint</vt:lpstr>
      <vt:lpstr>Presentación de PowerPoint</vt:lpstr>
      <vt:lpstr>Presentación de PowerPoint</vt:lpstr>
      <vt:lpstr>Principales Clausulas</vt:lpstr>
      <vt:lpstr>Principales Clausulas</vt:lpstr>
      <vt:lpstr>Presentación de PowerPoint</vt:lpstr>
      <vt:lpstr>Presentación de PowerPoint</vt:lpstr>
      <vt:lpstr>Presentación de PowerPoint</vt:lpstr>
      <vt:lpstr>Presentación de PowerPoint</vt:lpstr>
      <vt:lpstr>Presentación de PowerPoint</vt:lpstr>
      <vt:lpstr>Presentación de PowerPoint</vt:lpstr>
      <vt:lpstr>Principales Clausulas</vt:lpstr>
      <vt:lpstr>Principales Clausulas</vt:lpstr>
      <vt:lpstr>Principales Clausulas</vt:lpstr>
      <vt:lpstr>Información para la póliza</vt:lpstr>
      <vt:lpstr>Información para la Suscripción por parte del Asegurador</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Santiago Toribio</dc:creator>
  <cp:lastModifiedBy>Fabian</cp:lastModifiedBy>
  <cp:revision>55</cp:revision>
  <cp:lastPrinted>2018-04-26T21:29:29Z</cp:lastPrinted>
  <dcterms:created xsi:type="dcterms:W3CDTF">2014-05-26T13:08:45Z</dcterms:created>
  <dcterms:modified xsi:type="dcterms:W3CDTF">2018-05-08T13:39:04Z</dcterms:modified>
</cp:coreProperties>
</file>